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67" r:id="rId4"/>
    <p:sldId id="268" r:id="rId5"/>
    <p:sldId id="270" r:id="rId6"/>
    <p:sldId id="271" r:id="rId7"/>
    <p:sldId id="259" r:id="rId8"/>
    <p:sldId id="266" r:id="rId9"/>
    <p:sldId id="272" r:id="rId10"/>
    <p:sldId id="269" r:id="rId11"/>
    <p:sldId id="273" r:id="rId12"/>
    <p:sldId id="274" r:id="rId13"/>
    <p:sldId id="275" r:id="rId14"/>
    <p:sldId id="276" r:id="rId15"/>
    <p:sldId id="277" r:id="rId16"/>
    <p:sldId id="279" r:id="rId17"/>
    <p:sldId id="280" r:id="rId18"/>
    <p:sldId id="282" r:id="rId19"/>
    <p:sldId id="281" r:id="rId20"/>
    <p:sldId id="278" r:id="rId21"/>
    <p:sldId id="283" r:id="rId22"/>
    <p:sldId id="284" r:id="rId23"/>
    <p:sldId id="285" r:id="rId24"/>
    <p:sldId id="286" r:id="rId25"/>
    <p:sldId id="287" r:id="rId26"/>
    <p:sldId id="260" r:id="rId27"/>
    <p:sldId id="261" r:id="rId28"/>
    <p:sldId id="262" r:id="rId29"/>
    <p:sldId id="263" r:id="rId30"/>
    <p:sldId id="264" r:id="rId31"/>
    <p:sldId id="265" r:id="rId32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7A"/>
    <a:srgbClr val="007E39"/>
    <a:srgbClr val="00FA71"/>
    <a:srgbClr val="00153D"/>
    <a:srgbClr val="F85656"/>
    <a:srgbClr val="808080"/>
    <a:srgbClr val="0808EF"/>
    <a:srgbClr val="1E1F1C"/>
    <a:srgbClr val="4A86FA"/>
    <a:srgbClr val="FD8A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4660"/>
  </p:normalViewPr>
  <p:slideViewPr>
    <p:cSldViewPr>
      <p:cViewPr varScale="1">
        <p:scale>
          <a:sx n="70" d="100"/>
          <a:sy n="70" d="100"/>
        </p:scale>
        <p:origin x="684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37903D-3D7D-4A6B-8D55-A385AC0211CC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E00379-1972-4667-970F-0CC9B8B67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073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553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032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12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1751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019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38.png"/><Relationship Id="rId7" Type="http://schemas.openxmlformats.org/officeDocument/2006/relationships/image" Target="../media/image47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Relationship Id="rId9" Type="http://schemas.openxmlformats.org/officeDocument/2006/relationships/image" Target="../media/image7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8.PNG"/><Relationship Id="rId5" Type="http://schemas.openxmlformats.org/officeDocument/2006/relationships/image" Target="../media/image87.PNG"/><Relationship Id="rId4" Type="http://schemas.openxmlformats.org/officeDocument/2006/relationships/image" Target="../media/image8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png"/><Relationship Id="rId3" Type="http://schemas.openxmlformats.org/officeDocument/2006/relationships/image" Target="../media/image94.png"/><Relationship Id="rId7" Type="http://schemas.openxmlformats.org/officeDocument/2006/relationships/image" Target="../media/image9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95.png"/><Relationship Id="rId9" Type="http://schemas.openxmlformats.org/officeDocument/2006/relationships/image" Target="../media/image10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8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7" Type="http://schemas.openxmlformats.org/officeDocument/2006/relationships/image" Target="../media/image10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7.png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1.png"/><Relationship Id="rId5" Type="http://schemas.openxmlformats.org/officeDocument/2006/relationships/image" Target="../media/image110.png"/><Relationship Id="rId4" Type="http://schemas.openxmlformats.org/officeDocument/2006/relationships/image" Target="../media/image109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png"/><Relationship Id="rId3" Type="http://schemas.openxmlformats.org/officeDocument/2006/relationships/image" Target="../media/image113.png"/><Relationship Id="rId7" Type="http://schemas.openxmlformats.org/officeDocument/2006/relationships/image" Target="../media/image117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6.png"/><Relationship Id="rId11" Type="http://schemas.openxmlformats.org/officeDocument/2006/relationships/image" Target="../media/image121.png"/><Relationship Id="rId5" Type="http://schemas.openxmlformats.org/officeDocument/2006/relationships/image" Target="../media/image115.png"/><Relationship Id="rId10" Type="http://schemas.openxmlformats.org/officeDocument/2006/relationships/image" Target="../media/image120.png"/><Relationship Id="rId4" Type="http://schemas.openxmlformats.org/officeDocument/2006/relationships/image" Target="../media/image114.png"/><Relationship Id="rId9" Type="http://schemas.openxmlformats.org/officeDocument/2006/relationships/image" Target="../media/image11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png"/><Relationship Id="rId3" Type="http://schemas.openxmlformats.org/officeDocument/2006/relationships/image" Target="../media/image123.png"/><Relationship Id="rId7" Type="http://schemas.openxmlformats.org/officeDocument/2006/relationships/image" Target="../media/image127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6.png"/><Relationship Id="rId11" Type="http://schemas.openxmlformats.org/officeDocument/2006/relationships/image" Target="../media/image131.png"/><Relationship Id="rId5" Type="http://schemas.openxmlformats.org/officeDocument/2006/relationships/image" Target="../media/image125.png"/><Relationship Id="rId10" Type="http://schemas.openxmlformats.org/officeDocument/2006/relationships/image" Target="../media/image130.png"/><Relationship Id="rId4" Type="http://schemas.openxmlformats.org/officeDocument/2006/relationships/image" Target="../media/image124.png"/><Relationship Id="rId9" Type="http://schemas.openxmlformats.org/officeDocument/2006/relationships/image" Target="../media/image1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5.png"/><Relationship Id="rId4" Type="http://schemas.openxmlformats.org/officeDocument/2006/relationships/image" Target="../media/image13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2.png"/><Relationship Id="rId3" Type="http://schemas.openxmlformats.org/officeDocument/2006/relationships/image" Target="../media/image137.png"/><Relationship Id="rId7" Type="http://schemas.openxmlformats.org/officeDocument/2006/relationships/image" Target="../media/image141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0.png"/><Relationship Id="rId11" Type="http://schemas.openxmlformats.org/officeDocument/2006/relationships/image" Target="../media/image145.png"/><Relationship Id="rId5" Type="http://schemas.openxmlformats.org/officeDocument/2006/relationships/image" Target="../media/image139.png"/><Relationship Id="rId10" Type="http://schemas.openxmlformats.org/officeDocument/2006/relationships/image" Target="../media/image144.png"/><Relationship Id="rId4" Type="http://schemas.openxmlformats.org/officeDocument/2006/relationships/image" Target="../media/image138.png"/><Relationship Id="rId9" Type="http://schemas.openxmlformats.org/officeDocument/2006/relationships/image" Target="../media/image14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2.png"/><Relationship Id="rId3" Type="http://schemas.openxmlformats.org/officeDocument/2006/relationships/image" Target="../media/image147.png"/><Relationship Id="rId7" Type="http://schemas.openxmlformats.org/officeDocument/2006/relationships/image" Target="../media/image151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0.png"/><Relationship Id="rId5" Type="http://schemas.openxmlformats.org/officeDocument/2006/relationships/image" Target="../media/image149.png"/><Relationship Id="rId4" Type="http://schemas.openxmlformats.org/officeDocument/2006/relationships/image" Target="../media/image14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15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645489" y="5563504"/>
            <a:ext cx="10640225" cy="4722210"/>
            <a:chOff x="7645489" y="5563504"/>
            <a:chExt cx="10640225" cy="472221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7645489" y="5563504"/>
              <a:ext cx="10640225" cy="472221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0"/>
            <a:ext cx="10640225" cy="4722210"/>
            <a:chOff x="0" y="0"/>
            <a:chExt cx="10640225" cy="472221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0640225" cy="472221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495145" y="3740935"/>
            <a:ext cx="15357470" cy="127727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7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청주시 원도심 분석 및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4511857" y="5104822"/>
            <a:ext cx="9213021" cy="32057"/>
            <a:chOff x="4511857" y="5104822"/>
            <a:chExt cx="9213021" cy="32057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11857" y="5104822"/>
              <a:ext cx="9213021" cy="32057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1433103" y="4878228"/>
            <a:ext cx="15357470" cy="20558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7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활성화 전략 수립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-1706598" y="9670077"/>
            <a:ext cx="1088047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kern="0" spc="-200" dirty="0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TEAM - </a:t>
            </a:r>
            <a:r>
              <a:rPr lang="en-US" sz="2400" b="1" kern="0" spc="-200" dirty="0" err="1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청주나요</a:t>
            </a:r>
            <a:r>
              <a:rPr lang="en-US" sz="2400" b="1" kern="0" spc="-200" dirty="0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 안청주나요 늘 청주는 날 </a:t>
            </a:r>
            <a:r>
              <a:rPr lang="en-US" sz="2400" b="1" kern="0" spc="-200" dirty="0" err="1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알아줘</a:t>
            </a:r>
            <a:endParaRPr lang="en-US" sz="1600" b="1" dirty="0">
              <a:latin typeface="Mplus 1p Bold"/>
              <a:ea typeface="나눔스퀘어 Extra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38B43AEF-6EAF-4989-80D8-72389909069B}"/>
              </a:ext>
            </a:extLst>
          </p:cNvPr>
          <p:cNvSpPr/>
          <p:nvPr/>
        </p:nvSpPr>
        <p:spPr>
          <a:xfrm>
            <a:off x="10938298" y="2328021"/>
            <a:ext cx="1675996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Object 10">
            <a:extLst>
              <a:ext uri="{FF2B5EF4-FFF2-40B4-BE49-F238E27FC236}">
                <a16:creationId xmlns:a16="http://schemas.microsoft.com/office/drawing/2014/main" id="{60A61C0C-9488-4257-A6D6-A70B5F35060D}"/>
              </a:ext>
            </a:extLst>
          </p:cNvPr>
          <p:cNvSpPr txBox="1"/>
          <p:nvPr/>
        </p:nvSpPr>
        <p:spPr>
          <a:xfrm>
            <a:off x="128810" y="1638300"/>
            <a:ext cx="451939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거주인구 없는 격자 제거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상업시설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학교부지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82E9A30-D2DA-4CA1-9D47-0E8F5CBE7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404" y="495301"/>
            <a:ext cx="4646755" cy="294943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6E3141B-702B-4152-9A9E-2EF9E4CA6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1404" y="3444736"/>
            <a:ext cx="4646755" cy="318183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5AA4792-F3AA-4CD9-B256-3A14ECA94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1404" y="6602389"/>
            <a:ext cx="4646755" cy="331000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AE5A23B-1174-468F-A230-A3C29A334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2928883"/>
            <a:ext cx="2209801" cy="569589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80D86FE-0C08-41EE-9223-2AC384806B8B}"/>
              </a:ext>
            </a:extLst>
          </p:cNvPr>
          <p:cNvSpPr txBox="1"/>
          <p:nvPr/>
        </p:nvSpPr>
        <p:spPr>
          <a:xfrm>
            <a:off x="1011919" y="8618475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2018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B52FAAD-3C3F-40F7-8967-1F69AC5A59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420" y="2922583"/>
            <a:ext cx="2133600" cy="569589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2074C5C-55FC-4CCF-A146-0AEFB3190D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091" y="2928882"/>
            <a:ext cx="2133600" cy="569589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A0750F1-C2A9-4CD8-AD1A-12CE5FCFAA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917" y="2924963"/>
            <a:ext cx="2133600" cy="569589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B83A50A-1033-4C47-86BE-0C7ADC896AD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470" y="2928882"/>
            <a:ext cx="2313130" cy="569589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3602719" y="8624773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096000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87081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EA888C-6507-4757-8EAE-96BE8CB921D3}"/>
              </a:ext>
            </a:extLst>
          </p:cNvPr>
          <p:cNvSpPr txBox="1"/>
          <p:nvPr/>
        </p:nvSpPr>
        <p:spPr>
          <a:xfrm>
            <a:off x="112227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85FDC24F-6657-4454-9B6F-615747FF0317}"/>
              </a:ext>
            </a:extLst>
          </p:cNvPr>
          <p:cNvSpPr/>
          <p:nvPr/>
        </p:nvSpPr>
        <p:spPr>
          <a:xfrm>
            <a:off x="7476401" y="354460"/>
            <a:ext cx="304800" cy="304628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76BA9CDE-DDD8-4873-BAF2-A5D2E9304F02}"/>
              </a:ext>
            </a:extLst>
          </p:cNvPr>
          <p:cNvSpPr/>
          <p:nvPr/>
        </p:nvSpPr>
        <p:spPr>
          <a:xfrm>
            <a:off x="7476095" y="709320"/>
            <a:ext cx="304800" cy="304628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91E860DA-0F74-434A-9F70-317C2800CBAC}"/>
              </a:ext>
            </a:extLst>
          </p:cNvPr>
          <p:cNvSpPr/>
          <p:nvPr/>
        </p:nvSpPr>
        <p:spPr>
          <a:xfrm>
            <a:off x="7467600" y="1081523"/>
            <a:ext cx="304800" cy="304628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7436EF3A-151E-4449-9E23-DF71C596E8E5}"/>
              </a:ext>
            </a:extLst>
          </p:cNvPr>
          <p:cNvSpPr/>
          <p:nvPr/>
        </p:nvSpPr>
        <p:spPr>
          <a:xfrm>
            <a:off x="7476401" y="1453720"/>
            <a:ext cx="304800" cy="30462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CB21A5-91A0-4F78-9786-2BBC9DE262A1}"/>
              </a:ext>
            </a:extLst>
          </p:cNvPr>
          <p:cNvSpPr txBox="1"/>
          <p:nvPr/>
        </p:nvSpPr>
        <p:spPr>
          <a:xfrm>
            <a:off x="7787564" y="329279"/>
            <a:ext cx="3856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초고령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구역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(60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 이상인구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이상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EE848C-6C02-4A6B-8525-41F609199E59}"/>
              </a:ext>
            </a:extLst>
          </p:cNvPr>
          <p:cNvSpPr txBox="1"/>
          <p:nvPr/>
        </p:nvSpPr>
        <p:spPr>
          <a:xfrm>
            <a:off x="7793927" y="675394"/>
            <a:ext cx="49461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고령 구역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(60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 이상인구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14%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이상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이하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F9E779E-30BC-4430-9314-18CBBBE3F107}"/>
              </a:ext>
            </a:extLst>
          </p:cNvPr>
          <p:cNvSpPr txBox="1"/>
          <p:nvPr/>
        </p:nvSpPr>
        <p:spPr>
          <a:xfrm>
            <a:off x="7780895" y="1090808"/>
            <a:ext cx="49461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고령화 구역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(60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 이상인구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이상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14%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이하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FB2EF9-E217-486F-927A-3835AE7F4E14}"/>
              </a:ext>
            </a:extLst>
          </p:cNvPr>
          <p:cNvSpPr txBox="1"/>
          <p:nvPr/>
        </p:nvSpPr>
        <p:spPr>
          <a:xfrm>
            <a:off x="7780895" y="1452146"/>
            <a:ext cx="49461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일반 구역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(60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 이상인구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이하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169918" y="9942611"/>
            <a:ext cx="79672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 고령화정도 시각화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격자매핑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).html</a:t>
            </a: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668D9E2A-7BB0-4CF7-BC1A-2BC6D662C450}"/>
              </a:ext>
            </a:extLst>
          </p:cNvPr>
          <p:cNvSpPr/>
          <p:nvPr/>
        </p:nvSpPr>
        <p:spPr>
          <a:xfrm rot="5400000">
            <a:off x="2501622" y="5572467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5044339" y="5572468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7564019" y="5598003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96186CD3-E8F2-4388-9343-817E829D0A9A}"/>
              </a:ext>
            </a:extLst>
          </p:cNvPr>
          <p:cNvSpPr/>
          <p:nvPr/>
        </p:nvSpPr>
        <p:spPr>
          <a:xfrm rot="5400000">
            <a:off x="10073539" y="5598004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2819400" y="2247900"/>
            <a:ext cx="78486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거주인구 고령화 정도 시각화</a:t>
            </a:r>
            <a:r>
              <a:rPr lang="en-US" altLang="ko-KR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(Folium)</a:t>
            </a:r>
            <a:endParaRPr lang="en-US" sz="28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0D20FECD-4F1F-460F-B121-07CC37799FE9}"/>
              </a:ext>
            </a:extLst>
          </p:cNvPr>
          <p:cNvSpPr/>
          <p:nvPr/>
        </p:nvSpPr>
        <p:spPr>
          <a:xfrm>
            <a:off x="2954027" y="5875246"/>
            <a:ext cx="2133600" cy="262105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5201201F-0917-4562-9924-0FC50A43AC16}"/>
              </a:ext>
            </a:extLst>
          </p:cNvPr>
          <p:cNvSpPr/>
          <p:nvPr/>
        </p:nvSpPr>
        <p:spPr>
          <a:xfrm>
            <a:off x="7962106" y="2943631"/>
            <a:ext cx="2133600" cy="248177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567A2777-7155-4BEE-A5D7-FD3F609E9379}"/>
              </a:ext>
            </a:extLst>
          </p:cNvPr>
          <p:cNvSpPr/>
          <p:nvPr/>
        </p:nvSpPr>
        <p:spPr>
          <a:xfrm>
            <a:off x="6934861" y="8991979"/>
            <a:ext cx="4493816" cy="880650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41FA816-8450-41CF-ACB5-01887E8A2630}"/>
              </a:ext>
            </a:extLst>
          </p:cNvPr>
          <p:cNvSpPr txBox="1"/>
          <p:nvPr/>
        </p:nvSpPr>
        <p:spPr>
          <a:xfrm>
            <a:off x="6934861" y="9090946"/>
            <a:ext cx="4439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중앙동 유입인구에는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신축아파트 입주가 상당부분을  차지하였을 것으로 예상됨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55E118D5-6C93-4390-AA9C-36BECFBE8E74}"/>
              </a:ext>
            </a:extLst>
          </p:cNvPr>
          <p:cNvSpPr/>
          <p:nvPr/>
        </p:nvSpPr>
        <p:spPr>
          <a:xfrm>
            <a:off x="2619551" y="8991979"/>
            <a:ext cx="2866849" cy="880650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C4E9F85-AA1D-447C-81A7-FD278CF7DDC3}"/>
              </a:ext>
            </a:extLst>
          </p:cNvPr>
          <p:cNvSpPr txBox="1"/>
          <p:nvPr/>
        </p:nvSpPr>
        <p:spPr>
          <a:xfrm>
            <a:off x="2274074" y="9109138"/>
            <a:ext cx="35503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 증가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때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고령화 정도 변화가 적음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47E190-8139-487C-9783-49C920AB3D9E}"/>
              </a:ext>
            </a:extLst>
          </p:cNvPr>
          <p:cNvSpPr/>
          <p:nvPr/>
        </p:nvSpPr>
        <p:spPr>
          <a:xfrm>
            <a:off x="8610600" y="3075336"/>
            <a:ext cx="1219200" cy="544411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B05D8DF-DBFB-49EA-AE21-374189C28B21}"/>
              </a:ext>
            </a:extLst>
          </p:cNvPr>
          <p:cNvCxnSpPr>
            <a:cxnSpLocks/>
          </p:cNvCxnSpPr>
          <p:nvPr/>
        </p:nvCxnSpPr>
        <p:spPr>
          <a:xfrm flipH="1">
            <a:off x="9753600" y="2781300"/>
            <a:ext cx="1295400" cy="29403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bject 40">
            <a:extLst>
              <a:ext uri="{FF2B5EF4-FFF2-40B4-BE49-F238E27FC236}">
                <a16:creationId xmlns:a16="http://schemas.microsoft.com/office/drawing/2014/main" id="{EBAB8D64-C276-40A7-AFC5-BEDD93612F43}"/>
              </a:ext>
            </a:extLst>
          </p:cNvPr>
          <p:cNvSpPr txBox="1"/>
          <p:nvPr/>
        </p:nvSpPr>
        <p:spPr>
          <a:xfrm>
            <a:off x="10896600" y="2366546"/>
            <a:ext cx="172250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신축아파트 위치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CDE12F62-BB2C-4B45-A75D-B78E300B07D2}"/>
              </a:ext>
            </a:extLst>
          </p:cNvPr>
          <p:cNvSpPr/>
          <p:nvPr/>
        </p:nvSpPr>
        <p:spPr>
          <a:xfrm>
            <a:off x="304799" y="266700"/>
            <a:ext cx="55298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Object 32">
            <a:extLst>
              <a:ext uri="{FF2B5EF4-FFF2-40B4-BE49-F238E27FC236}">
                <a16:creationId xmlns:a16="http://schemas.microsoft.com/office/drawing/2014/main" id="{D75ECB11-DF45-4839-A1EC-0F6825142941}"/>
              </a:ext>
            </a:extLst>
          </p:cNvPr>
          <p:cNvSpPr txBox="1"/>
          <p:nvPr/>
        </p:nvSpPr>
        <p:spPr>
          <a:xfrm>
            <a:off x="3029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49585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Object 10">
            <a:extLst>
              <a:ext uri="{FF2B5EF4-FFF2-40B4-BE49-F238E27FC236}">
                <a16:creationId xmlns:a16="http://schemas.microsoft.com/office/drawing/2014/main" id="{60A61C0C-9488-4257-A6D6-A70B5F35060D}"/>
              </a:ext>
            </a:extLst>
          </p:cNvPr>
          <p:cNvSpPr txBox="1"/>
          <p:nvPr/>
        </p:nvSpPr>
        <p:spPr>
          <a:xfrm>
            <a:off x="128810" y="1604546"/>
            <a:ext cx="451939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거주인구 없는 격자 제거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상업시설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학교부지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82E9A30-D2DA-4CA1-9D47-0E8F5CBE7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404" y="495301"/>
            <a:ext cx="4646755" cy="294943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6E3141B-702B-4152-9A9E-2EF9E4CA6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1404" y="3444736"/>
            <a:ext cx="4646755" cy="318183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5AA4792-F3AA-4CD9-B256-3A14ECA94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1404" y="6602389"/>
            <a:ext cx="4646755" cy="331000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80D86FE-0C08-41EE-9223-2AC384806B8B}"/>
              </a:ext>
            </a:extLst>
          </p:cNvPr>
          <p:cNvSpPr txBox="1"/>
          <p:nvPr/>
        </p:nvSpPr>
        <p:spPr>
          <a:xfrm>
            <a:off x="1011919" y="8618475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2018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3602719" y="8624773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1173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87081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EA888C-6507-4757-8EAE-96BE8CB921D3}"/>
              </a:ext>
            </a:extLst>
          </p:cNvPr>
          <p:cNvSpPr txBox="1"/>
          <p:nvPr/>
        </p:nvSpPr>
        <p:spPr>
          <a:xfrm>
            <a:off x="11201400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153890" y="9944100"/>
            <a:ext cx="7229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고령화정도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668D9E2A-7BB0-4CF7-BC1A-2BC6D662C450}"/>
              </a:ext>
            </a:extLst>
          </p:cNvPr>
          <p:cNvSpPr/>
          <p:nvPr/>
        </p:nvSpPr>
        <p:spPr>
          <a:xfrm rot="5400000">
            <a:off x="2501622" y="5572467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5044339" y="5572468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7564019" y="5598003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96186CD3-E8F2-4388-9343-817E829D0A9A}"/>
              </a:ext>
            </a:extLst>
          </p:cNvPr>
          <p:cNvSpPr/>
          <p:nvPr/>
        </p:nvSpPr>
        <p:spPr>
          <a:xfrm rot="5400000">
            <a:off x="10073539" y="5598004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2380243" y="2326696"/>
            <a:ext cx="887170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거주인구 고령화 정도 </a:t>
            </a:r>
            <a:r>
              <a:rPr lang="en-US" altLang="ko-KR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 (Folium)</a:t>
            </a:r>
            <a:endParaRPr lang="en-US" sz="28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FDCB60C-3516-412C-81D1-8F61AEB9DA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2922583"/>
            <a:ext cx="2198063" cy="569589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A7A782A-AE6D-4469-862C-B9404AC0EA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3683" y="2922582"/>
            <a:ext cx="2104143" cy="569589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203FBE4-B1F7-48CC-9035-ADFC8DB63F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4295" y="2897795"/>
            <a:ext cx="2058131" cy="572067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1553DE2-1FAB-4AE4-96E9-129427783F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67802" y="2922582"/>
            <a:ext cx="2104143" cy="569589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F90B237-2AF1-4428-9963-309EF691DEB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25123" y="2922817"/>
            <a:ext cx="2104143" cy="5695655"/>
          </a:xfrm>
          <a:prstGeom prst="rect">
            <a:avLst/>
          </a:prstGeom>
        </p:spPr>
      </p:pic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D2EF090E-42F4-4D91-94BD-FCD7A2C284BC}"/>
              </a:ext>
            </a:extLst>
          </p:cNvPr>
          <p:cNvSpPr/>
          <p:nvPr/>
        </p:nvSpPr>
        <p:spPr>
          <a:xfrm>
            <a:off x="8015604" y="2943631"/>
            <a:ext cx="2035624" cy="248177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76935631-75A1-41D6-9148-C4BD92D10B05}"/>
              </a:ext>
            </a:extLst>
          </p:cNvPr>
          <p:cNvSpPr/>
          <p:nvPr/>
        </p:nvSpPr>
        <p:spPr>
          <a:xfrm>
            <a:off x="2954027" y="5875246"/>
            <a:ext cx="2133600" cy="262105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40065192-CF1D-47AD-BBBA-A71693AD98E0}"/>
              </a:ext>
            </a:extLst>
          </p:cNvPr>
          <p:cNvSpPr/>
          <p:nvPr/>
        </p:nvSpPr>
        <p:spPr>
          <a:xfrm>
            <a:off x="2619551" y="8991979"/>
            <a:ext cx="2866849" cy="880650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AF887D1-2C15-445D-AD79-71BD204E2C9D}"/>
              </a:ext>
            </a:extLst>
          </p:cNvPr>
          <p:cNvSpPr txBox="1"/>
          <p:nvPr/>
        </p:nvSpPr>
        <p:spPr>
          <a:xfrm>
            <a:off x="2240831" y="9118740"/>
            <a:ext cx="35503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 급증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때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고령화 정도 변화가 적음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EB76894D-5B03-40AB-B5CD-6EF896772402}"/>
              </a:ext>
            </a:extLst>
          </p:cNvPr>
          <p:cNvSpPr/>
          <p:nvPr/>
        </p:nvSpPr>
        <p:spPr>
          <a:xfrm>
            <a:off x="7488919" y="8991979"/>
            <a:ext cx="3135937" cy="880650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7E1D2D6-7E73-46CC-A19D-64A72AA765FE}"/>
              </a:ext>
            </a:extLst>
          </p:cNvPr>
          <p:cNvSpPr txBox="1"/>
          <p:nvPr/>
        </p:nvSpPr>
        <p:spPr>
          <a:xfrm>
            <a:off x="7673361" y="9109138"/>
            <a:ext cx="26898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  인구 급증 때 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고령화 정도가  급감하였음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7E55FAA0-8081-442D-9137-3C2A3BB718DA}"/>
              </a:ext>
            </a:extLst>
          </p:cNvPr>
          <p:cNvSpPr/>
          <p:nvPr/>
        </p:nvSpPr>
        <p:spPr>
          <a:xfrm>
            <a:off x="304799" y="266700"/>
            <a:ext cx="55298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Object 32">
            <a:extLst>
              <a:ext uri="{FF2B5EF4-FFF2-40B4-BE49-F238E27FC236}">
                <a16:creationId xmlns:a16="http://schemas.microsoft.com/office/drawing/2014/main" id="{7A576B05-99DF-414C-B72D-22E14CD6BA32}"/>
              </a:ext>
            </a:extLst>
          </p:cNvPr>
          <p:cNvSpPr txBox="1"/>
          <p:nvPr/>
        </p:nvSpPr>
        <p:spPr>
          <a:xfrm>
            <a:off x="3029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89645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799" y="266700"/>
            <a:ext cx="51816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61915" y="553149"/>
            <a:ext cx="479588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2.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 원도심 건축물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131" name="Object 40">
            <a:extLst>
              <a:ext uri="{FF2B5EF4-FFF2-40B4-BE49-F238E27FC236}">
                <a16:creationId xmlns:a16="http://schemas.microsoft.com/office/drawing/2014/main" id="{FC77A3A8-F577-404B-931F-49981B74E810}"/>
              </a:ext>
            </a:extLst>
          </p:cNvPr>
          <p:cNvSpPr txBox="1"/>
          <p:nvPr/>
        </p:nvSpPr>
        <p:spPr>
          <a:xfrm>
            <a:off x="6629400" y="2063234"/>
            <a:ext cx="7239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원도심구역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건물정보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층수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시각화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(Folium) –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층수로 색 구분 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6385538" y="1866900"/>
            <a:ext cx="11591136" cy="79248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304800" y="2091779"/>
            <a:ext cx="56388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도로명주소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데이터 로드 및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464338" y="5704704"/>
            <a:ext cx="537187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및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필터링된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데이터프레임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5874603" cy="7924801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9BB472-D9F6-4D2B-95AD-5DC48EC33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35" y="2476500"/>
            <a:ext cx="5416700" cy="303273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0D1720F-AE86-4C2F-9061-AE2A1107E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935" y="6092474"/>
            <a:ext cx="5416700" cy="357979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7E008B9-CE46-4327-A5D0-40FF4C141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3135" y="2475026"/>
            <a:ext cx="5841978" cy="7195766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D2E84332-C5D5-444A-9688-206302D92A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95113" y="2476500"/>
            <a:ext cx="5281952" cy="7195766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23AA21FD-C515-4867-86C6-88037B43B9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73000" y="8428839"/>
            <a:ext cx="1295400" cy="111391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7892AD14-326C-44CC-A86C-7BCA64982A0E}"/>
              </a:ext>
            </a:extLst>
          </p:cNvPr>
          <p:cNvSpPr/>
          <p:nvPr/>
        </p:nvSpPr>
        <p:spPr>
          <a:xfrm>
            <a:off x="0" y="9944100"/>
            <a:ext cx="56909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visualization/2.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건축물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/floor_map.html</a:t>
            </a:r>
          </a:p>
        </p:txBody>
      </p:sp>
    </p:spTree>
    <p:extLst>
      <p:ext uri="{BB962C8B-B14F-4D97-AF65-F5344CB8AC3E}">
        <p14:creationId xmlns:p14="http://schemas.microsoft.com/office/powerpoint/2010/main" val="219196348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31B80D6-8316-4BB1-9B87-50B7A6154D79}"/>
              </a:ext>
            </a:extLst>
          </p:cNvPr>
          <p:cNvSpPr/>
          <p:nvPr/>
        </p:nvSpPr>
        <p:spPr>
          <a:xfrm>
            <a:off x="5922629" y="3290958"/>
            <a:ext cx="2377927" cy="9953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799" y="266700"/>
            <a:ext cx="51816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61915" y="553149"/>
            <a:ext cx="479588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2.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 원도심 건축물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131" name="Object 40">
            <a:extLst>
              <a:ext uri="{FF2B5EF4-FFF2-40B4-BE49-F238E27FC236}">
                <a16:creationId xmlns:a16="http://schemas.microsoft.com/office/drawing/2014/main" id="{FC77A3A8-F577-404B-931F-49981B74E810}"/>
              </a:ext>
            </a:extLst>
          </p:cNvPr>
          <p:cNvSpPr txBox="1"/>
          <p:nvPr/>
        </p:nvSpPr>
        <p:spPr>
          <a:xfrm>
            <a:off x="8458200" y="2034689"/>
            <a:ext cx="7239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설정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층수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==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높이 설정된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건물층수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 맵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5752872" y="1866900"/>
            <a:ext cx="12223802" cy="7866952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381000" y="2034689"/>
            <a:ext cx="56388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객체 생성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건물층수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en-US" altLang="ko-KR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461916" y="9045089"/>
            <a:ext cx="50244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이후 작업은 </a:t>
            </a:r>
            <a:r>
              <a:rPr lang="en-US" altLang="ko-KR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내에서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상세설정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900"/>
            <a:ext cx="5371873" cy="7866952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CFF989-D771-4E53-9361-8A66451F1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15" y="2457848"/>
            <a:ext cx="5024485" cy="139025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B80A507-D16F-4047-8C93-6AFE60EC8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16" y="4350008"/>
            <a:ext cx="5024484" cy="4603492"/>
          </a:xfrm>
          <a:prstGeom prst="rect">
            <a:avLst/>
          </a:prstGeom>
        </p:spPr>
      </p:pic>
      <p:sp>
        <p:nvSpPr>
          <p:cNvPr id="18" name="Object 40">
            <a:extLst>
              <a:ext uri="{FF2B5EF4-FFF2-40B4-BE49-F238E27FC236}">
                <a16:creationId xmlns:a16="http://schemas.microsoft.com/office/drawing/2014/main" id="{11D502BE-AF7E-44E2-97CB-62BC422D7424}"/>
              </a:ext>
            </a:extLst>
          </p:cNvPr>
          <p:cNvSpPr txBox="1"/>
          <p:nvPr/>
        </p:nvSpPr>
        <p:spPr>
          <a:xfrm>
            <a:off x="381000" y="3939689"/>
            <a:ext cx="537187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생성된 </a:t>
            </a:r>
            <a:r>
              <a:rPr lang="en-US" altLang="ko-KR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확인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3183E96-0722-41B4-B87E-EC7BBE3D3F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2457848"/>
            <a:ext cx="2377927" cy="315508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44D7500-B856-457E-BF7F-B66FE75D1B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8200" y="5610707"/>
            <a:ext cx="2377927" cy="372589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C622471-5B0E-4A23-971C-4F10110988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20400" y="2457847"/>
            <a:ext cx="6273567" cy="6307949"/>
          </a:xfrm>
          <a:prstGeom prst="rect">
            <a:avLst/>
          </a:prstGeom>
        </p:spPr>
      </p:pic>
      <p:sp>
        <p:nvSpPr>
          <p:cNvPr id="24" name="Object 40">
            <a:extLst>
              <a:ext uri="{FF2B5EF4-FFF2-40B4-BE49-F238E27FC236}">
                <a16:creationId xmlns:a16="http://schemas.microsoft.com/office/drawing/2014/main" id="{53100214-E270-443C-88C9-6D3D16574AE1}"/>
              </a:ext>
            </a:extLst>
          </p:cNvPr>
          <p:cNvSpPr txBox="1"/>
          <p:nvPr/>
        </p:nvSpPr>
        <p:spPr>
          <a:xfrm>
            <a:off x="5558083" y="3390900"/>
            <a:ext cx="3128717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en-US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Filll</a:t>
            </a:r>
            <a:r>
              <a:rPr 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color Based ON : “</a:t>
            </a:r>
            <a:r>
              <a:rPr lang="en-US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properties.GRO_Flo_CO</a:t>
            </a:r>
            <a:r>
              <a:rPr 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” (column)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으로 설정</a:t>
            </a:r>
            <a:r>
              <a:rPr 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0E4DF9C0-7CC3-4D7E-BB1A-BFF12ED9D7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22367" y="2457847"/>
            <a:ext cx="1371600" cy="2504327"/>
          </a:xfrm>
          <a:prstGeom prst="rect">
            <a:avLst/>
          </a:prstGeom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782D4CCD-6A82-4B90-B4E0-CA4C5B74C19F}"/>
              </a:ext>
            </a:extLst>
          </p:cNvPr>
          <p:cNvSpPr/>
          <p:nvPr/>
        </p:nvSpPr>
        <p:spPr>
          <a:xfrm>
            <a:off x="5922629" y="4672157"/>
            <a:ext cx="2377927" cy="9953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Object 40">
            <a:extLst>
              <a:ext uri="{FF2B5EF4-FFF2-40B4-BE49-F238E27FC236}">
                <a16:creationId xmlns:a16="http://schemas.microsoft.com/office/drawing/2014/main" id="{0BFA4DE5-9283-42BE-A077-679D75FC7B7A}"/>
              </a:ext>
            </a:extLst>
          </p:cNvPr>
          <p:cNvSpPr txBox="1"/>
          <p:nvPr/>
        </p:nvSpPr>
        <p:spPr>
          <a:xfrm>
            <a:off x="5558084" y="4879822"/>
            <a:ext cx="296236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Height ON 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후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Height 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크기 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 설정</a:t>
            </a:r>
            <a:endParaRPr lang="en-US" altLang="ko-KR" sz="14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A481D63D-E884-4538-BB84-CB8205234CA4}"/>
              </a:ext>
            </a:extLst>
          </p:cNvPr>
          <p:cNvSpPr/>
          <p:nvPr/>
        </p:nvSpPr>
        <p:spPr>
          <a:xfrm>
            <a:off x="5922629" y="6049566"/>
            <a:ext cx="2377927" cy="9953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Object 40">
            <a:extLst>
              <a:ext uri="{FF2B5EF4-FFF2-40B4-BE49-F238E27FC236}">
                <a16:creationId xmlns:a16="http://schemas.microsoft.com/office/drawing/2014/main" id="{B86D00E2-7B67-4628-B988-F03B26EB38E6}"/>
              </a:ext>
            </a:extLst>
          </p:cNvPr>
          <p:cNvSpPr txBox="1"/>
          <p:nvPr/>
        </p:nvSpPr>
        <p:spPr>
          <a:xfrm>
            <a:off x="5488817" y="6149508"/>
            <a:ext cx="3070781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Height Based ON : “</a:t>
            </a:r>
            <a:r>
              <a:rPr lang="en-US" altLang="ko-KR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properties.GRO_Flo_CO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” (</a:t>
            </a:r>
            <a:r>
              <a:rPr lang="en-US" altLang="ko-KR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colum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으로 설정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2CB82A8-4AAF-4B1C-89BC-775B62DF665A}"/>
              </a:ext>
            </a:extLst>
          </p:cNvPr>
          <p:cNvSpPr/>
          <p:nvPr/>
        </p:nvSpPr>
        <p:spPr>
          <a:xfrm>
            <a:off x="5922629" y="7424745"/>
            <a:ext cx="2377927" cy="9953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Object 40">
            <a:extLst>
              <a:ext uri="{FF2B5EF4-FFF2-40B4-BE49-F238E27FC236}">
                <a16:creationId xmlns:a16="http://schemas.microsoft.com/office/drawing/2014/main" id="{510C6F49-A3BC-4E98-838F-2C8616FECC89}"/>
              </a:ext>
            </a:extLst>
          </p:cNvPr>
          <p:cNvSpPr txBox="1"/>
          <p:nvPr/>
        </p:nvSpPr>
        <p:spPr>
          <a:xfrm>
            <a:off x="5569278" y="7632410"/>
            <a:ext cx="296236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오른쪽 설정 중</a:t>
            </a:r>
            <a:endParaRPr lang="en-US" altLang="ko-KR" sz="14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Fisable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3D Map 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설정</a:t>
            </a:r>
            <a:endParaRPr lang="en-US" altLang="ko-KR" sz="14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B0D8B14-A219-450B-9351-0A7FE2238ABE}"/>
              </a:ext>
            </a:extLst>
          </p:cNvPr>
          <p:cNvSpPr/>
          <p:nvPr/>
        </p:nvSpPr>
        <p:spPr>
          <a:xfrm>
            <a:off x="0" y="9990304"/>
            <a:ext cx="6400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visualization/2.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건축물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/floor_map_keplergl.html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82000E4-9802-42B3-9282-5BEFCE90B9F5}"/>
              </a:ext>
            </a:extLst>
          </p:cNvPr>
          <p:cNvSpPr/>
          <p:nvPr/>
        </p:nvSpPr>
        <p:spPr>
          <a:xfrm>
            <a:off x="11002683" y="3647015"/>
            <a:ext cx="4673367" cy="4508615"/>
          </a:xfrm>
          <a:prstGeom prst="roundRect">
            <a:avLst/>
          </a:prstGeom>
          <a:noFill/>
          <a:ln w="57150">
            <a:solidFill>
              <a:srgbClr val="F856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E9672AC-C37F-498A-BB49-4ABE7DDC6ABA}"/>
              </a:ext>
            </a:extLst>
          </p:cNvPr>
          <p:cNvSpPr/>
          <p:nvPr/>
        </p:nvSpPr>
        <p:spPr>
          <a:xfrm>
            <a:off x="10849133" y="8234557"/>
            <a:ext cx="6232323" cy="1328543"/>
          </a:xfrm>
          <a:prstGeom prst="roundRect">
            <a:avLst>
              <a:gd name="adj" fmla="val 9537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Object 40">
            <a:extLst>
              <a:ext uri="{FF2B5EF4-FFF2-40B4-BE49-F238E27FC236}">
                <a16:creationId xmlns:a16="http://schemas.microsoft.com/office/drawing/2014/main" id="{144EE935-8376-4C44-9C2D-F6A429E7B36B}"/>
              </a:ext>
            </a:extLst>
          </p:cNvPr>
          <p:cNvSpPr txBox="1"/>
          <p:nvPr/>
        </p:nvSpPr>
        <p:spPr>
          <a:xfrm>
            <a:off x="10723119" y="8286571"/>
            <a:ext cx="6553762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경관지구는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90%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이상의 건물이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8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층 이하의 저층건물로 구성되어 있음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청주시는 지구단위계획 수립 후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2024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년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9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월 원도심 경관지구를 해제할 예정</a:t>
            </a:r>
            <a:endParaRPr lang="en-US" altLang="ko-KR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준주거지역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일반상업지역 높이제한 해제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1701376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799" y="266700"/>
            <a:ext cx="51816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61915" y="553149"/>
            <a:ext cx="479588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2.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 원도심 건축물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131" name="Object 40">
            <a:extLst>
              <a:ext uri="{FF2B5EF4-FFF2-40B4-BE49-F238E27FC236}">
                <a16:creationId xmlns:a16="http://schemas.microsoft.com/office/drawing/2014/main" id="{FC77A3A8-F577-404B-931F-49981B74E810}"/>
              </a:ext>
            </a:extLst>
          </p:cNvPr>
          <p:cNvSpPr txBox="1"/>
          <p:nvPr/>
        </p:nvSpPr>
        <p:spPr>
          <a:xfrm>
            <a:off x="6629400" y="2047845"/>
            <a:ext cx="768039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원도심구역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건물 노후도 시각화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(Folium) –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연수로 색 구분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6385538" y="1866900"/>
            <a:ext cx="11591136" cy="80010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304800" y="2076390"/>
            <a:ext cx="54167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건물 노후도 데이터 로드 및 </a:t>
            </a:r>
            <a:r>
              <a:rPr lang="ko-KR" alt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464338" y="5689315"/>
            <a:ext cx="569942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및 </a:t>
            </a:r>
            <a:r>
              <a:rPr lang="ko-KR" alt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필터링된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데이터프레임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5874603" cy="8001001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7190E74-87BF-4EB5-8CF5-C672A7384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35" y="2483064"/>
            <a:ext cx="5416700" cy="306510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457583E-2DB3-4814-A099-4055D4B60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935" y="6134309"/>
            <a:ext cx="5416700" cy="353795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B67E327-8510-44EA-8A80-1BA06B620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2476500"/>
            <a:ext cx="4652120" cy="719576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99E76CE-404B-4BBD-B71B-26475A2328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99726" y="2483064"/>
            <a:ext cx="6250073" cy="718920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9571291-34A0-4357-9190-F0253117467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8502"/>
          <a:stretch/>
        </p:blipFill>
        <p:spPr>
          <a:xfrm>
            <a:off x="16021605" y="2483064"/>
            <a:ext cx="1844754" cy="21336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2F36FAD-663B-4FC0-8C6E-91F8EC909E12}"/>
              </a:ext>
            </a:extLst>
          </p:cNvPr>
          <p:cNvSpPr/>
          <p:nvPr/>
        </p:nvSpPr>
        <p:spPr>
          <a:xfrm>
            <a:off x="0" y="9941123"/>
            <a:ext cx="70104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visualization/2.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건축물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/building_oldness_map.html</a:t>
            </a:r>
          </a:p>
        </p:txBody>
      </p:sp>
    </p:spTree>
    <p:extLst>
      <p:ext uri="{BB962C8B-B14F-4D97-AF65-F5344CB8AC3E}">
        <p14:creationId xmlns:p14="http://schemas.microsoft.com/office/powerpoint/2010/main" val="52604639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7C337DBD-CA84-4C6C-8803-E80D4F490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5867399"/>
            <a:ext cx="2362200" cy="300990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C0AFED5F-B00F-47A0-9217-70B4D1385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489" y="7946444"/>
            <a:ext cx="5531511" cy="1328543"/>
          </a:xfrm>
          <a:prstGeom prst="rect">
            <a:avLst/>
          </a:prstGeom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31B80D6-8316-4BB1-9B87-50B7A6154D79}"/>
              </a:ext>
            </a:extLst>
          </p:cNvPr>
          <p:cNvSpPr/>
          <p:nvPr/>
        </p:nvSpPr>
        <p:spPr>
          <a:xfrm>
            <a:off x="5922629" y="2528958"/>
            <a:ext cx="3043739" cy="12239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799" y="266700"/>
            <a:ext cx="51816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61915" y="553149"/>
            <a:ext cx="479588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2.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 원도심 건축물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131" name="Object 40">
            <a:extLst>
              <a:ext uri="{FF2B5EF4-FFF2-40B4-BE49-F238E27FC236}">
                <a16:creationId xmlns:a16="http://schemas.microsoft.com/office/drawing/2014/main" id="{FC77A3A8-F577-404B-931F-49981B74E810}"/>
              </a:ext>
            </a:extLst>
          </p:cNvPr>
          <p:cNvSpPr txBox="1"/>
          <p:nvPr/>
        </p:nvSpPr>
        <p:spPr>
          <a:xfrm>
            <a:off x="9144000" y="2019300"/>
            <a:ext cx="8001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설정 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건물연수 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==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높이 설정된 </a:t>
            </a:r>
            <a:r>
              <a:rPr lang="ko-KR" alt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건물노후도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 맵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5752872" y="1866900"/>
            <a:ext cx="12223802" cy="80010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381000" y="2019300"/>
            <a:ext cx="5638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객체 생성 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건물연수 시각화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en-US" altLang="ko-KR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457200" y="9029700"/>
            <a:ext cx="502448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이후 작업은 </a:t>
            </a:r>
            <a:r>
              <a:rPr lang="en-US" altLang="ko-KR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내에서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상세설정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5371873" cy="8001001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Object 40">
            <a:extLst>
              <a:ext uri="{FF2B5EF4-FFF2-40B4-BE49-F238E27FC236}">
                <a16:creationId xmlns:a16="http://schemas.microsoft.com/office/drawing/2014/main" id="{11D502BE-AF7E-44E2-97CB-62BC422D7424}"/>
              </a:ext>
            </a:extLst>
          </p:cNvPr>
          <p:cNvSpPr txBox="1"/>
          <p:nvPr/>
        </p:nvSpPr>
        <p:spPr>
          <a:xfrm>
            <a:off x="381000" y="3924300"/>
            <a:ext cx="537187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생성된 </a:t>
            </a:r>
            <a:r>
              <a:rPr lang="en-US" altLang="ko-KR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KepleGL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확인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4" name="Object 40">
            <a:extLst>
              <a:ext uri="{FF2B5EF4-FFF2-40B4-BE49-F238E27FC236}">
                <a16:creationId xmlns:a16="http://schemas.microsoft.com/office/drawing/2014/main" id="{53100214-E270-443C-88C9-6D3D16574AE1}"/>
              </a:ext>
            </a:extLst>
          </p:cNvPr>
          <p:cNvSpPr txBox="1"/>
          <p:nvPr/>
        </p:nvSpPr>
        <p:spPr>
          <a:xfrm>
            <a:off x="5936667" y="2698840"/>
            <a:ext cx="296236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en-US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Filll</a:t>
            </a:r>
            <a:r>
              <a:rPr 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color Based ON : “</a:t>
            </a:r>
            <a:r>
              <a:rPr lang="en-US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properties.old_year</a:t>
            </a:r>
            <a:r>
              <a:rPr 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” (column)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으로 설정</a:t>
            </a:r>
            <a:r>
              <a:rPr 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782D4CCD-6A82-4B90-B4E0-CA4C5B74C19F}"/>
              </a:ext>
            </a:extLst>
          </p:cNvPr>
          <p:cNvSpPr/>
          <p:nvPr/>
        </p:nvSpPr>
        <p:spPr>
          <a:xfrm>
            <a:off x="5922629" y="3910157"/>
            <a:ext cx="3043739" cy="12239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Object 40">
            <a:extLst>
              <a:ext uri="{FF2B5EF4-FFF2-40B4-BE49-F238E27FC236}">
                <a16:creationId xmlns:a16="http://schemas.microsoft.com/office/drawing/2014/main" id="{0BFA4DE5-9283-42BE-A077-679D75FC7B7A}"/>
              </a:ext>
            </a:extLst>
          </p:cNvPr>
          <p:cNvSpPr txBox="1"/>
          <p:nvPr/>
        </p:nvSpPr>
        <p:spPr>
          <a:xfrm>
            <a:off x="5936667" y="4218539"/>
            <a:ext cx="296236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Height ON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후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Height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크기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 설정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A481D63D-E884-4538-BB84-CB8205234CA4}"/>
              </a:ext>
            </a:extLst>
          </p:cNvPr>
          <p:cNvSpPr/>
          <p:nvPr/>
        </p:nvSpPr>
        <p:spPr>
          <a:xfrm>
            <a:off x="5922629" y="5287566"/>
            <a:ext cx="3043739" cy="12239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Object 40">
            <a:extLst>
              <a:ext uri="{FF2B5EF4-FFF2-40B4-BE49-F238E27FC236}">
                <a16:creationId xmlns:a16="http://schemas.microsoft.com/office/drawing/2014/main" id="{B86D00E2-7B67-4628-B988-F03B26EB38E6}"/>
              </a:ext>
            </a:extLst>
          </p:cNvPr>
          <p:cNvSpPr txBox="1"/>
          <p:nvPr/>
        </p:nvSpPr>
        <p:spPr>
          <a:xfrm>
            <a:off x="5922629" y="5457448"/>
            <a:ext cx="296236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Height Based ON : “properties. </a:t>
            </a:r>
            <a:r>
              <a:rPr lang="en-US" altLang="ko-KR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old_year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” (</a:t>
            </a:r>
            <a:r>
              <a:rPr lang="en-US" altLang="ko-KR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colum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으로 설정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2CB82A8-4AAF-4B1C-89BC-775B62DF665A}"/>
              </a:ext>
            </a:extLst>
          </p:cNvPr>
          <p:cNvSpPr/>
          <p:nvPr/>
        </p:nvSpPr>
        <p:spPr>
          <a:xfrm>
            <a:off x="5922629" y="6662745"/>
            <a:ext cx="3043739" cy="12239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Object 40">
            <a:extLst>
              <a:ext uri="{FF2B5EF4-FFF2-40B4-BE49-F238E27FC236}">
                <a16:creationId xmlns:a16="http://schemas.microsoft.com/office/drawing/2014/main" id="{510C6F49-A3BC-4E98-838F-2C8616FECC89}"/>
              </a:ext>
            </a:extLst>
          </p:cNvPr>
          <p:cNvSpPr txBox="1"/>
          <p:nvPr/>
        </p:nvSpPr>
        <p:spPr>
          <a:xfrm>
            <a:off x="5947861" y="6971127"/>
            <a:ext cx="296236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오른쪽 설정 중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Fisable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3D Map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설정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C83B83B-E856-4979-ABB6-10FC6822E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1" y="2505137"/>
            <a:ext cx="5024484" cy="139356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92F4D07-B5B8-4C00-BBF2-B6E15EC9B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570" y="4363307"/>
            <a:ext cx="5002113" cy="451399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82504DA-4E6A-4446-9D66-CC09C4A899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200" y="2505137"/>
            <a:ext cx="6248400" cy="637216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5AB7598-4DAF-4585-8D05-D203865D92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1" y="2505137"/>
            <a:ext cx="2400298" cy="3390976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6FA63DF6-91E8-47E6-9882-19BE1D4577A5}"/>
              </a:ext>
            </a:extLst>
          </p:cNvPr>
          <p:cNvSpPr/>
          <p:nvPr/>
        </p:nvSpPr>
        <p:spPr>
          <a:xfrm>
            <a:off x="0" y="9944100"/>
            <a:ext cx="77391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시각화 결과 파일 </a:t>
            </a:r>
            <a:r>
              <a:rPr lang="en-US" altLang="ko-KR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</a:t>
            </a:r>
            <a:r>
              <a:rPr lang="en-US" altLang="ko-KR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/2. </a:t>
            </a:r>
            <a:r>
              <a:rPr lang="ko-KR" altLang="en-US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원도심 건축물 분석</a:t>
            </a:r>
            <a:r>
              <a:rPr lang="en-US" altLang="ko-KR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/building_oldness_map_keplergl.html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CCAE6FFE-B73F-4899-BEF0-A118F1486C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25800" y="2571810"/>
            <a:ext cx="1828800" cy="2592476"/>
          </a:xfrm>
          <a:prstGeom prst="rect">
            <a:avLst/>
          </a:prstGeom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AE920786-551D-48DF-815D-0559848423ED}"/>
              </a:ext>
            </a:extLst>
          </p:cNvPr>
          <p:cNvSpPr/>
          <p:nvPr/>
        </p:nvSpPr>
        <p:spPr>
          <a:xfrm>
            <a:off x="11605216" y="2855078"/>
            <a:ext cx="4315345" cy="5412622"/>
          </a:xfrm>
          <a:prstGeom prst="roundRect">
            <a:avLst/>
          </a:prstGeom>
          <a:noFill/>
          <a:ln w="57150">
            <a:solidFill>
              <a:srgbClr val="F856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896BC308-2587-4A1A-BFF7-8AEC50DD44BE}"/>
              </a:ext>
            </a:extLst>
          </p:cNvPr>
          <p:cNvSpPr/>
          <p:nvPr/>
        </p:nvSpPr>
        <p:spPr>
          <a:xfrm>
            <a:off x="10870214" y="8327444"/>
            <a:ext cx="6884386" cy="1328543"/>
          </a:xfrm>
          <a:prstGeom prst="roundRect">
            <a:avLst>
              <a:gd name="adj" fmla="val 9537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Object 40">
            <a:extLst>
              <a:ext uri="{FF2B5EF4-FFF2-40B4-BE49-F238E27FC236}">
                <a16:creationId xmlns:a16="http://schemas.microsoft.com/office/drawing/2014/main" id="{D8E876E3-D923-4768-8F7D-C918EE1C4927}"/>
              </a:ext>
            </a:extLst>
          </p:cNvPr>
          <p:cNvSpPr txBox="1"/>
          <p:nvPr/>
        </p:nvSpPr>
        <p:spPr>
          <a:xfrm>
            <a:off x="10820400" y="8517958"/>
            <a:ext cx="70104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경관지구는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노후</a:t>
            </a:r>
            <a:r>
              <a:rPr lang="ko-KR" altLang="en-US" dirty="0" err="1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불량건축물의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비율이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90%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이상을 차지함</a:t>
            </a:r>
            <a:endParaRPr lang="en-US" altLang="ko-KR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노후</a:t>
            </a:r>
            <a:r>
              <a:rPr lang="ko-KR" altLang="en-US" dirty="0" err="1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불량건축물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en-US" altLang="ko-KR" dirty="0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『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 및 주거환경정비법 시행령</a:t>
            </a:r>
            <a:r>
              <a:rPr lang="en-US" altLang="ko-KR" dirty="0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령 제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조 </a:t>
            </a:r>
            <a:endParaRPr lang="en-US" altLang="ko-KR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항 제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호에 따라 준공된 후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년 이상의 기간이 지난 건축물</a:t>
            </a:r>
            <a:endParaRPr lang="en-US" altLang="ko-KR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7177F0C-C940-4D84-B56D-23945EB0F77E}"/>
              </a:ext>
            </a:extLst>
          </p:cNvPr>
          <p:cNvSpPr/>
          <p:nvPr/>
        </p:nvSpPr>
        <p:spPr>
          <a:xfrm>
            <a:off x="5896714" y="9004427"/>
            <a:ext cx="618466" cy="18868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86B57EC-FAFC-458D-8C08-9FD4CD08ACA5}"/>
              </a:ext>
            </a:extLst>
          </p:cNvPr>
          <p:cNvCxnSpPr>
            <a:cxnSpLocks/>
          </p:cNvCxnSpPr>
          <p:nvPr/>
        </p:nvCxnSpPr>
        <p:spPr>
          <a:xfrm flipH="1" flipV="1">
            <a:off x="6400802" y="9004428"/>
            <a:ext cx="2327338" cy="2527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CFE0730F-311E-4064-935B-CCE98F8DAB74}"/>
              </a:ext>
            </a:extLst>
          </p:cNvPr>
          <p:cNvCxnSpPr>
            <a:cxnSpLocks/>
          </p:cNvCxnSpPr>
          <p:nvPr/>
        </p:nvCxnSpPr>
        <p:spPr>
          <a:xfrm flipH="1" flipV="1">
            <a:off x="6473514" y="9211756"/>
            <a:ext cx="2254626" cy="43830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>
            <a:extLst>
              <a:ext uri="{FF2B5EF4-FFF2-40B4-BE49-F238E27FC236}">
                <a16:creationId xmlns:a16="http://schemas.microsoft.com/office/drawing/2014/main" id="{E2F70485-7194-4F45-83A5-B8ABA6C1949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-1" b="13968"/>
          <a:stretch/>
        </p:blipFill>
        <p:spPr>
          <a:xfrm>
            <a:off x="8728140" y="9055027"/>
            <a:ext cx="1468769" cy="605307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567286343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FA03251-9F52-45A0-B9BC-A52137CE9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8878" y="2527077"/>
            <a:ext cx="4842040" cy="7188422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5F1DCDB-071D-4F26-9198-4BEB12CCEEC2}"/>
              </a:ext>
            </a:extLst>
          </p:cNvPr>
          <p:cNvSpPr/>
          <p:nvPr/>
        </p:nvSpPr>
        <p:spPr>
          <a:xfrm>
            <a:off x="12912269" y="8801100"/>
            <a:ext cx="1773108" cy="914399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266700"/>
            <a:ext cx="495483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743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3 .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교통분석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5335768" y="399964"/>
            <a:ext cx="422379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13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청주시_상세도로망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en-US" altLang="ko-KR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16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도로명주소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en-US" altLang="ko-KR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17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청주시_인도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보도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).</a:t>
            </a:r>
            <a:r>
              <a:rPr lang="en-US" altLang="ko-KR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7447668" y="1866900"/>
            <a:ext cx="10529006" cy="80772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7271909" y="2127460"/>
            <a:ext cx="537729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통합 도로망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+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인도 데이터 시각화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(Folium)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602561" y="7037930"/>
            <a:ext cx="643102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인도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보도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데이터 로드 및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6803693" cy="8078897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61EEE1-5855-4D8E-A69A-3F5BEA775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61" y="2363889"/>
            <a:ext cx="6143204" cy="4510704"/>
          </a:xfrm>
          <a:prstGeom prst="rect">
            <a:avLst/>
          </a:prstGeom>
        </p:spPr>
      </p:pic>
      <p:sp>
        <p:nvSpPr>
          <p:cNvPr id="33" name="Object 40">
            <a:extLst>
              <a:ext uri="{FF2B5EF4-FFF2-40B4-BE49-F238E27FC236}">
                <a16:creationId xmlns:a16="http://schemas.microsoft.com/office/drawing/2014/main" id="{2BF648FB-A914-4242-B302-9F3E6C28BDC7}"/>
              </a:ext>
            </a:extLst>
          </p:cNvPr>
          <p:cNvSpPr txBox="1"/>
          <p:nvPr/>
        </p:nvSpPr>
        <p:spPr>
          <a:xfrm>
            <a:off x="511181" y="1969425"/>
            <a:ext cx="623458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상세 도로망 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도로명주소 데이터 로드 및 필터링 → 통합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9B436B8-1412-46D0-8800-ACD8FBD51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562" y="7494399"/>
            <a:ext cx="6143204" cy="222110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B9B2610-55C7-4B9B-A7C0-F4CF642612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5728" y="2527078"/>
            <a:ext cx="4629212" cy="7188422"/>
          </a:xfrm>
          <a:prstGeom prst="rect">
            <a:avLst/>
          </a:prstGeom>
        </p:spPr>
      </p:pic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FC199220-D36C-4443-B7E8-8F4B335DBB32}"/>
              </a:ext>
            </a:extLst>
          </p:cNvPr>
          <p:cNvSpPr/>
          <p:nvPr/>
        </p:nvSpPr>
        <p:spPr>
          <a:xfrm rot="5400000">
            <a:off x="12391911" y="5442800"/>
            <a:ext cx="514577" cy="526138"/>
          </a:xfrm>
          <a:prstGeom prst="triangle">
            <a:avLst>
              <a:gd name="adj" fmla="val 50000"/>
            </a:avLst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F9D1889B-203B-42CC-BE00-0FD5A302CEC5}"/>
              </a:ext>
            </a:extLst>
          </p:cNvPr>
          <p:cNvSpPr/>
          <p:nvPr/>
        </p:nvSpPr>
        <p:spPr>
          <a:xfrm>
            <a:off x="13072559" y="8953671"/>
            <a:ext cx="304800" cy="304628"/>
          </a:xfrm>
          <a:prstGeom prst="roundRect">
            <a:avLst/>
          </a:prstGeom>
          <a:solidFill>
            <a:srgbClr val="080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DF49FD0-DDD3-4A88-8107-90584AF00E21}"/>
              </a:ext>
            </a:extLst>
          </p:cNvPr>
          <p:cNvSpPr/>
          <p:nvPr/>
        </p:nvSpPr>
        <p:spPr>
          <a:xfrm>
            <a:off x="13072559" y="9334672"/>
            <a:ext cx="304800" cy="304628"/>
          </a:xfrm>
          <a:prstGeom prst="round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18D4E7-A977-46A0-8FB2-1F7981335768}"/>
              </a:ext>
            </a:extLst>
          </p:cNvPr>
          <p:cNvSpPr txBox="1"/>
          <p:nvPr/>
        </p:nvSpPr>
        <p:spPr>
          <a:xfrm>
            <a:off x="13390391" y="8919745"/>
            <a:ext cx="114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인도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보도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160C28-9209-4112-8384-A0D4A4595079}"/>
              </a:ext>
            </a:extLst>
          </p:cNvPr>
          <p:cNvSpPr txBox="1"/>
          <p:nvPr/>
        </p:nvSpPr>
        <p:spPr>
          <a:xfrm>
            <a:off x="13390391" y="9300746"/>
            <a:ext cx="12949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통합 도로망</a:t>
            </a:r>
          </a:p>
        </p:txBody>
      </p:sp>
    </p:spTree>
    <p:extLst>
      <p:ext uri="{BB962C8B-B14F-4D97-AF65-F5344CB8AC3E}">
        <p14:creationId xmlns:p14="http://schemas.microsoft.com/office/powerpoint/2010/main" val="285177377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266700"/>
            <a:ext cx="495483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743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3 .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교통분석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5335768" y="684695"/>
            <a:ext cx="42237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12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청주시_추정교통량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7447668" y="1866900"/>
            <a:ext cx="10529006" cy="80772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7271909" y="2127460"/>
            <a:ext cx="537729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원도심 교통량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 (Folium)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477082" y="4539653"/>
            <a:ext cx="643102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데이터로 분할 및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Dictionary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형태로 저장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6803693" cy="8078897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Object 40">
            <a:extLst>
              <a:ext uri="{FF2B5EF4-FFF2-40B4-BE49-F238E27FC236}">
                <a16:creationId xmlns:a16="http://schemas.microsoft.com/office/drawing/2014/main" id="{2BF648FB-A914-4242-B302-9F3E6C28BDC7}"/>
              </a:ext>
            </a:extLst>
          </p:cNvPr>
          <p:cNvSpPr txBox="1"/>
          <p:nvPr/>
        </p:nvSpPr>
        <p:spPr>
          <a:xfrm>
            <a:off x="511181" y="1954036"/>
            <a:ext cx="62345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추정교통량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로드 및 필터링 → 도로에 매핑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FC199220-D36C-4443-B7E8-8F4B335DBB32}"/>
              </a:ext>
            </a:extLst>
          </p:cNvPr>
          <p:cNvSpPr/>
          <p:nvPr/>
        </p:nvSpPr>
        <p:spPr>
          <a:xfrm rot="5400000">
            <a:off x="12359612" y="5457553"/>
            <a:ext cx="514577" cy="526138"/>
          </a:xfrm>
          <a:prstGeom prst="triangle">
            <a:avLst>
              <a:gd name="adj" fmla="val 50000"/>
            </a:avLst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3BA43C-8054-4265-8FB5-80A668318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01" y="2395116"/>
            <a:ext cx="6383257" cy="20574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6C72A81-9785-4AB0-BBE1-F86461638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01" y="4933144"/>
            <a:ext cx="6383257" cy="478235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E60BBD6-F853-4892-920F-C2351079F77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0" t="7778" r="4235" b="5556"/>
          <a:stretch/>
        </p:blipFill>
        <p:spPr>
          <a:xfrm>
            <a:off x="7656184" y="2527077"/>
            <a:ext cx="4608740" cy="718842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2E37590-0483-49AC-B3EF-266F314827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68877" y="2527076"/>
            <a:ext cx="4404723" cy="718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64588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1674109" y="861386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024657" y="864461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10099617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375103" y="9942611"/>
            <a:ext cx="66399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visualization/3.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교통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교통량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4140827" y="5523885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8243552" y="5523885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38D883A-43AA-4FAE-BD9D-509C90202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8" t="6629" r="4199" b="4116"/>
          <a:stretch/>
        </p:blipFill>
        <p:spPr>
          <a:xfrm>
            <a:off x="13194204" y="419100"/>
            <a:ext cx="4793992" cy="9523511"/>
          </a:xfrm>
          <a:prstGeom prst="rect">
            <a:avLst/>
          </a:prstGeom>
        </p:spPr>
      </p:pic>
      <p:sp>
        <p:nvSpPr>
          <p:cNvPr id="56" name="Object 10">
            <a:extLst>
              <a:ext uri="{FF2B5EF4-FFF2-40B4-BE49-F238E27FC236}">
                <a16:creationId xmlns:a16="http://schemas.microsoft.com/office/drawing/2014/main" id="{9E8B1B35-3046-4799-84C1-876FD53DC406}"/>
              </a:ext>
            </a:extLst>
          </p:cNvPr>
          <p:cNvSpPr txBox="1"/>
          <p:nvPr/>
        </p:nvSpPr>
        <p:spPr>
          <a:xfrm>
            <a:off x="205010" y="1638300"/>
            <a:ext cx="451939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교통량이 많을수록 빨간색 계열로 시각화됨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7" name="Object 40">
            <a:extLst>
              <a:ext uri="{FF2B5EF4-FFF2-40B4-BE49-F238E27FC236}">
                <a16:creationId xmlns:a16="http://schemas.microsoft.com/office/drawing/2014/main" id="{F22DE59F-F2C6-48D5-9CBB-0C34B9BA4E2E}"/>
              </a:ext>
            </a:extLst>
          </p:cNvPr>
          <p:cNvSpPr txBox="1"/>
          <p:nvPr/>
        </p:nvSpPr>
        <p:spPr>
          <a:xfrm>
            <a:off x="3232698" y="2131058"/>
            <a:ext cx="64770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원도심 교통량 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HEATMAP(Folium)</a:t>
            </a:r>
            <a:endParaRPr lang="en-US" sz="28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9E142D92-F8DD-4CE9-8070-A797A66048DB}"/>
              </a:ext>
            </a:extLst>
          </p:cNvPr>
          <p:cNvSpPr/>
          <p:nvPr/>
        </p:nvSpPr>
        <p:spPr>
          <a:xfrm>
            <a:off x="304800" y="266700"/>
            <a:ext cx="495483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Object 32">
            <a:extLst>
              <a:ext uri="{FF2B5EF4-FFF2-40B4-BE49-F238E27FC236}">
                <a16:creationId xmlns:a16="http://schemas.microsoft.com/office/drawing/2014/main" id="{791D7D7D-1C2B-4263-9F52-E098ECC474E9}"/>
              </a:ext>
            </a:extLst>
          </p:cNvPr>
          <p:cNvSpPr txBox="1"/>
          <p:nvPr/>
        </p:nvSpPr>
        <p:spPr>
          <a:xfrm>
            <a:off x="743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3 .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교통분석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4E0BD84-D133-49A3-8CEF-F51EE201B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3162" y="2917258"/>
            <a:ext cx="3098243" cy="554355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5686B9F-9F67-4DDB-A8C0-6A582A3F0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483" y="2905491"/>
            <a:ext cx="3296018" cy="55626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9C9D548-F733-4B1F-A3B4-EDCE2542EE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1233" y="2887518"/>
            <a:ext cx="3061765" cy="5573290"/>
          </a:xfrm>
          <a:prstGeom prst="rect">
            <a:avLst/>
          </a:prstGeom>
        </p:spPr>
      </p:pic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D23511E-490F-4349-82E6-93D4582DDA7A}"/>
              </a:ext>
            </a:extLst>
          </p:cNvPr>
          <p:cNvSpPr/>
          <p:nvPr/>
        </p:nvSpPr>
        <p:spPr>
          <a:xfrm>
            <a:off x="1498121" y="5299959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A59460E1-6E3B-4077-A16B-36037311BB9B}"/>
              </a:ext>
            </a:extLst>
          </p:cNvPr>
          <p:cNvSpPr/>
          <p:nvPr/>
        </p:nvSpPr>
        <p:spPr>
          <a:xfrm>
            <a:off x="2567190" y="5238233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B15C6D94-E8DD-4464-98C9-875FAEC721FF}"/>
              </a:ext>
            </a:extLst>
          </p:cNvPr>
          <p:cNvSpPr/>
          <p:nvPr/>
        </p:nvSpPr>
        <p:spPr>
          <a:xfrm>
            <a:off x="5770574" y="5258530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6B6DCB2E-5774-428C-A804-845D169F07FD}"/>
              </a:ext>
            </a:extLst>
          </p:cNvPr>
          <p:cNvSpPr/>
          <p:nvPr/>
        </p:nvSpPr>
        <p:spPr>
          <a:xfrm>
            <a:off x="6730738" y="5238233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797F6151-BA85-42E0-B158-E38EC9CEC65B}"/>
              </a:ext>
            </a:extLst>
          </p:cNvPr>
          <p:cNvSpPr/>
          <p:nvPr/>
        </p:nvSpPr>
        <p:spPr>
          <a:xfrm>
            <a:off x="9728138" y="5299959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063B6659-DA1F-4C59-B5BD-A96CCA527E12}"/>
              </a:ext>
            </a:extLst>
          </p:cNvPr>
          <p:cNvSpPr/>
          <p:nvPr/>
        </p:nvSpPr>
        <p:spPr>
          <a:xfrm>
            <a:off x="10843546" y="5193082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C09885FA-D80A-48B1-AEA1-B66AC682149E}"/>
              </a:ext>
            </a:extLst>
          </p:cNvPr>
          <p:cNvSpPr/>
          <p:nvPr/>
        </p:nvSpPr>
        <p:spPr>
          <a:xfrm>
            <a:off x="8166020" y="9170432"/>
            <a:ext cx="3752514" cy="92606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AD98FDB-7AA5-497C-95B8-C9B4E177FFB6}"/>
              </a:ext>
            </a:extLst>
          </p:cNvPr>
          <p:cNvSpPr txBox="1"/>
          <p:nvPr/>
        </p:nvSpPr>
        <p:spPr>
          <a:xfrm>
            <a:off x="8250580" y="9287591"/>
            <a:ext cx="35503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상당 사거리</a:t>
            </a:r>
            <a:r>
              <a:rPr lang="en-US" altLang="ko-KR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청주대교 사거리  교통량이 높음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227297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BADED6F-4ED9-4513-B30F-846CC801F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2512" y="2476328"/>
            <a:ext cx="2829320" cy="5553850"/>
          </a:xfrm>
          <a:prstGeom prst="rect">
            <a:avLst/>
          </a:prstGeom>
        </p:spPr>
      </p:pic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A3FA2CE4-10CA-44C7-BCA9-978CE2502D2A}"/>
              </a:ext>
            </a:extLst>
          </p:cNvPr>
          <p:cNvSpPr/>
          <p:nvPr/>
        </p:nvSpPr>
        <p:spPr>
          <a:xfrm>
            <a:off x="6030260" y="876300"/>
            <a:ext cx="2954543" cy="1722077"/>
          </a:xfrm>
          <a:prstGeom prst="roundRect">
            <a:avLst>
              <a:gd name="adj" fmla="val 8259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Object 10">
            <a:extLst>
              <a:ext uri="{FF2B5EF4-FFF2-40B4-BE49-F238E27FC236}">
                <a16:creationId xmlns:a16="http://schemas.microsoft.com/office/drawing/2014/main" id="{60A61C0C-9488-4257-A6D6-A70B5F35060D}"/>
              </a:ext>
            </a:extLst>
          </p:cNvPr>
          <p:cNvSpPr txBox="1"/>
          <p:nvPr/>
        </p:nvSpPr>
        <p:spPr>
          <a:xfrm>
            <a:off x="254905" y="1587651"/>
            <a:ext cx="4240895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데이터가 주어지지 않은 도로 제거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1120675" y="8177309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4158880" y="8179458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7197940" y="8177309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96180" y="9944100"/>
            <a:ext cx="73452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visualization/3.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교통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연도별 도로망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교통량 시각화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.html</a:t>
            </a: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2705745" y="5227883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163366" y="2050255"/>
            <a:ext cx="8871707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도로망 </a:t>
            </a:r>
            <a:r>
              <a:rPr lang="en-US" altLang="ko-KR" sz="2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2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시각화</a:t>
            </a:r>
            <a:r>
              <a:rPr lang="en-US" altLang="ko-KR" sz="2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(Folium)</a:t>
            </a:r>
            <a:endParaRPr lang="en-US" sz="2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40065192-CF1D-47AD-BBBA-A71693AD98E0}"/>
              </a:ext>
            </a:extLst>
          </p:cNvPr>
          <p:cNvSpPr/>
          <p:nvPr/>
        </p:nvSpPr>
        <p:spPr>
          <a:xfrm>
            <a:off x="9220200" y="8801100"/>
            <a:ext cx="3752514" cy="92606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AF887D1-2C15-445D-AD79-71BD204E2C9D}"/>
              </a:ext>
            </a:extLst>
          </p:cNvPr>
          <p:cNvSpPr txBox="1"/>
          <p:nvPr/>
        </p:nvSpPr>
        <p:spPr>
          <a:xfrm>
            <a:off x="9304760" y="8918259"/>
            <a:ext cx="35503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&amp;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 </a:t>
            </a:r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로데오거리를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포함한</a:t>
            </a:r>
            <a:endParaRPr lang="en-US" altLang="ko-KR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사직대로 교통량이 매우 높음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F76D9361-4BFA-4771-924D-71B5C23095BE}"/>
              </a:ext>
            </a:extLst>
          </p:cNvPr>
          <p:cNvSpPr/>
          <p:nvPr/>
        </p:nvSpPr>
        <p:spPr>
          <a:xfrm>
            <a:off x="304800" y="266700"/>
            <a:ext cx="495483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Object 32">
            <a:extLst>
              <a:ext uri="{FF2B5EF4-FFF2-40B4-BE49-F238E27FC236}">
                <a16:creationId xmlns:a16="http://schemas.microsoft.com/office/drawing/2014/main" id="{CF96CC19-095E-4B7E-9CEE-8D6036E1576F}"/>
              </a:ext>
            </a:extLst>
          </p:cNvPr>
          <p:cNvSpPr txBox="1"/>
          <p:nvPr/>
        </p:nvSpPr>
        <p:spPr>
          <a:xfrm>
            <a:off x="743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3 .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교통분석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A98AD695-64B4-4A79-9500-325539881A3C}"/>
              </a:ext>
            </a:extLst>
          </p:cNvPr>
          <p:cNvSpPr/>
          <p:nvPr/>
        </p:nvSpPr>
        <p:spPr>
          <a:xfrm rot="5400000">
            <a:off x="5755375" y="5227883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7E60988-DD0B-47E5-8EB9-32ACF73003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6" t="4750" r="5254" b="2746"/>
          <a:stretch/>
        </p:blipFill>
        <p:spPr>
          <a:xfrm>
            <a:off x="13167119" y="413384"/>
            <a:ext cx="4830432" cy="9515873"/>
          </a:xfrm>
          <a:prstGeom prst="rect">
            <a:avLst/>
          </a:prstGeom>
        </p:spPr>
      </p:pic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049DFDE4-3329-466C-A313-71B39582C2E6}"/>
              </a:ext>
            </a:extLst>
          </p:cNvPr>
          <p:cNvSpPr/>
          <p:nvPr/>
        </p:nvSpPr>
        <p:spPr>
          <a:xfrm>
            <a:off x="6119645" y="1040966"/>
            <a:ext cx="304800" cy="304628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AE22ED43-BBDB-47B0-8D24-992CE81B74EE}"/>
              </a:ext>
            </a:extLst>
          </p:cNvPr>
          <p:cNvSpPr/>
          <p:nvPr/>
        </p:nvSpPr>
        <p:spPr>
          <a:xfrm>
            <a:off x="6119339" y="1395826"/>
            <a:ext cx="304800" cy="304628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6D608683-67D4-4DD3-AE94-231C4C8200CE}"/>
              </a:ext>
            </a:extLst>
          </p:cNvPr>
          <p:cNvSpPr/>
          <p:nvPr/>
        </p:nvSpPr>
        <p:spPr>
          <a:xfrm>
            <a:off x="6110844" y="1768029"/>
            <a:ext cx="304800" cy="304628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1EC43DC-C50C-41CA-A413-3DEDF39EA6A0}"/>
              </a:ext>
            </a:extLst>
          </p:cNvPr>
          <p:cNvSpPr txBox="1"/>
          <p:nvPr/>
        </p:nvSpPr>
        <p:spPr>
          <a:xfrm>
            <a:off x="6430808" y="1015785"/>
            <a:ext cx="2553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0% ~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265922-7748-4748-AEA9-AFCDE5DE4892}"/>
              </a:ext>
            </a:extLst>
          </p:cNvPr>
          <p:cNvSpPr txBox="1"/>
          <p:nvPr/>
        </p:nvSpPr>
        <p:spPr>
          <a:xfrm>
            <a:off x="6408145" y="1368315"/>
            <a:ext cx="26732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20% ~ 40%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5B45FC4-2131-42AD-9FB1-6A2281C65FB6}"/>
              </a:ext>
            </a:extLst>
          </p:cNvPr>
          <p:cNvSpPr txBox="1"/>
          <p:nvPr/>
        </p:nvSpPr>
        <p:spPr>
          <a:xfrm>
            <a:off x="6424139" y="1762662"/>
            <a:ext cx="26732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40% ~ 60%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0F22D0DB-C894-4A26-87A4-D8A2D0524866}"/>
              </a:ext>
            </a:extLst>
          </p:cNvPr>
          <p:cNvSpPr/>
          <p:nvPr/>
        </p:nvSpPr>
        <p:spPr>
          <a:xfrm>
            <a:off x="6119645" y="2171700"/>
            <a:ext cx="304800" cy="304628"/>
          </a:xfrm>
          <a:prstGeom prst="roundRect">
            <a:avLst/>
          </a:prstGeom>
          <a:solidFill>
            <a:srgbClr val="007E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3CF39A6-BDF9-408C-BC63-9F0C14BA70AE}"/>
              </a:ext>
            </a:extLst>
          </p:cNvPr>
          <p:cNvSpPr txBox="1"/>
          <p:nvPr/>
        </p:nvSpPr>
        <p:spPr>
          <a:xfrm>
            <a:off x="6424139" y="2177416"/>
            <a:ext cx="26732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80% ~ 100%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26588FAD-495C-40D3-858B-EE6D395137E6}"/>
              </a:ext>
            </a:extLst>
          </p:cNvPr>
          <p:cNvSpPr/>
          <p:nvPr/>
        </p:nvSpPr>
        <p:spPr>
          <a:xfrm>
            <a:off x="9568770" y="3848100"/>
            <a:ext cx="3343851" cy="314004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69B7AD7-1EBE-4E21-B411-17A31C679C36}"/>
              </a:ext>
            </a:extLst>
          </p:cNvPr>
          <p:cNvSpPr txBox="1"/>
          <p:nvPr/>
        </p:nvSpPr>
        <p:spPr>
          <a:xfrm>
            <a:off x="9930635" y="4524042"/>
            <a:ext cx="24421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사직대로만 남긴 맵 사진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추가해야함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CAA5E95-8F6B-455C-938F-44596BEE2B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72" y="2701948"/>
            <a:ext cx="2819794" cy="553479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7168DB8-0D0C-43CD-843C-175DCD0BA8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819" y="2755550"/>
            <a:ext cx="2743583" cy="553479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B6AE008-1361-4D65-83CD-30DFF283B6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940" y="2648609"/>
            <a:ext cx="2724530" cy="55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69678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015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457200" y="48782"/>
            <a:ext cx="7116781" cy="19558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300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CONTENTS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805129" y="1562100"/>
            <a:ext cx="4744521" cy="38911"/>
            <a:chOff x="1199142" y="2236509"/>
            <a:chExt cx="4744521" cy="3891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9142" y="2236509"/>
              <a:ext cx="4744521" cy="38911"/>
            </a:xfrm>
            <a:prstGeom prst="rect">
              <a:avLst/>
            </a:prstGeom>
          </p:spPr>
        </p:pic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FC873FE-A96A-4E73-80E5-4D7CF2E7D8B6}"/>
              </a:ext>
            </a:extLst>
          </p:cNvPr>
          <p:cNvGrpSpPr/>
          <p:nvPr/>
        </p:nvGrpSpPr>
        <p:grpSpPr>
          <a:xfrm>
            <a:off x="913663" y="3800643"/>
            <a:ext cx="4744521" cy="3895907"/>
            <a:chOff x="3934738" y="3810311"/>
            <a:chExt cx="7627168" cy="1701951"/>
          </a:xfrm>
          <a:solidFill>
            <a:srgbClr val="FD8A69"/>
          </a:solidFill>
        </p:grpSpPr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A8C0CE5B-CE05-4129-908E-EB98B83A0943}"/>
                </a:ext>
              </a:extLst>
            </p:cNvPr>
            <p:cNvSpPr/>
            <p:nvPr/>
          </p:nvSpPr>
          <p:spPr>
            <a:xfrm>
              <a:off x="4302356" y="3810311"/>
              <a:ext cx="7116781" cy="17019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Object 10">
              <a:extLst>
                <a:ext uri="{FF2B5EF4-FFF2-40B4-BE49-F238E27FC236}">
                  <a16:creationId xmlns:a16="http://schemas.microsoft.com/office/drawing/2014/main" id="{29F854C4-25C3-4388-9A33-0AD2ED697410}"/>
                </a:ext>
              </a:extLst>
            </p:cNvPr>
            <p:cNvSpPr txBox="1"/>
            <p:nvPr/>
          </p:nvSpPr>
          <p:spPr>
            <a:xfrm>
              <a:off x="3934738" y="4388965"/>
              <a:ext cx="7627168" cy="443699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ko-KR" alt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원도심</a:t>
              </a:r>
              <a:r>
                <a:rPr 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 </a:t>
              </a:r>
              <a:r>
                <a:rPr lang="ko-KR" alt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분석</a:t>
              </a:r>
              <a:endParaRPr lang="en-US" sz="2400" b="1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39" name="타원 38">
            <a:extLst>
              <a:ext uri="{FF2B5EF4-FFF2-40B4-BE49-F238E27FC236}">
                <a16:creationId xmlns:a16="http://schemas.microsoft.com/office/drawing/2014/main" id="{EA6A96BD-FA89-4B00-B0A3-FBF9DBA6F4BD}"/>
              </a:ext>
            </a:extLst>
          </p:cNvPr>
          <p:cNvSpPr/>
          <p:nvPr/>
        </p:nvSpPr>
        <p:spPr>
          <a:xfrm>
            <a:off x="2907312" y="3390900"/>
            <a:ext cx="901951" cy="971838"/>
          </a:xfrm>
          <a:prstGeom prst="ellipse">
            <a:avLst/>
          </a:prstGeom>
          <a:solidFill>
            <a:srgbClr val="00153D"/>
          </a:solidFill>
          <a:ln w="57150">
            <a:solidFill>
              <a:srgbClr val="FD8A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1</a:t>
            </a:r>
            <a:endParaRPr lang="ko-KR" altLang="en-US" sz="4400" b="1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610CA31-5871-4C7F-A73E-47D0868F6B12}"/>
              </a:ext>
            </a:extLst>
          </p:cNvPr>
          <p:cNvGrpSpPr/>
          <p:nvPr/>
        </p:nvGrpSpPr>
        <p:grpSpPr>
          <a:xfrm>
            <a:off x="6705600" y="3800643"/>
            <a:ext cx="4744521" cy="3895907"/>
            <a:chOff x="4012752" y="3810311"/>
            <a:chExt cx="7627168" cy="1701951"/>
          </a:xfrm>
          <a:solidFill>
            <a:srgbClr val="FD8A69"/>
          </a:solidFill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28C013FF-9B73-408E-948E-6DB15C31AE21}"/>
                </a:ext>
              </a:extLst>
            </p:cNvPr>
            <p:cNvSpPr/>
            <p:nvPr/>
          </p:nvSpPr>
          <p:spPr>
            <a:xfrm>
              <a:off x="4302356" y="3810311"/>
              <a:ext cx="7116781" cy="17019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Object 10">
              <a:extLst>
                <a:ext uri="{FF2B5EF4-FFF2-40B4-BE49-F238E27FC236}">
                  <a16:creationId xmlns:a16="http://schemas.microsoft.com/office/drawing/2014/main" id="{94B22267-15FB-4208-AEB8-C08442087940}"/>
                </a:ext>
              </a:extLst>
            </p:cNvPr>
            <p:cNvSpPr txBox="1"/>
            <p:nvPr/>
          </p:nvSpPr>
          <p:spPr>
            <a:xfrm>
              <a:off x="4012752" y="4282231"/>
              <a:ext cx="7627168" cy="84706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ko-KR" alt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과제 목표</a:t>
              </a:r>
              <a:endParaRPr lang="en-US" altLang="ko-KR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endParaRPr>
            </a:p>
            <a:p>
              <a:pPr algn="ctr"/>
              <a:r>
                <a:rPr lang="ko-KR" alt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설정</a:t>
              </a:r>
              <a:endParaRPr lang="en-US" altLang="ko-KR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endParaRPr>
            </a:p>
          </p:txBody>
        </p:sp>
      </p:grpSp>
      <p:sp>
        <p:nvSpPr>
          <p:cNvPr id="24" name="타원 23">
            <a:extLst>
              <a:ext uri="{FF2B5EF4-FFF2-40B4-BE49-F238E27FC236}">
                <a16:creationId xmlns:a16="http://schemas.microsoft.com/office/drawing/2014/main" id="{C02E94DA-A79B-49EB-8716-2928830631F5}"/>
              </a:ext>
            </a:extLst>
          </p:cNvPr>
          <p:cNvSpPr/>
          <p:nvPr/>
        </p:nvSpPr>
        <p:spPr>
          <a:xfrm>
            <a:off x="8650720" y="3390900"/>
            <a:ext cx="901951" cy="971838"/>
          </a:xfrm>
          <a:prstGeom prst="ellipse">
            <a:avLst/>
          </a:prstGeom>
          <a:solidFill>
            <a:srgbClr val="00153D"/>
          </a:solidFill>
          <a:ln w="57150">
            <a:solidFill>
              <a:srgbClr val="FD8A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2</a:t>
            </a:r>
            <a:endParaRPr lang="ko-KR" altLang="en-US" sz="4400" b="1" dirty="0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87FBE1F-341E-43A2-9029-AFE2FE69C4B3}"/>
              </a:ext>
            </a:extLst>
          </p:cNvPr>
          <p:cNvGrpSpPr/>
          <p:nvPr/>
        </p:nvGrpSpPr>
        <p:grpSpPr>
          <a:xfrm>
            <a:off x="12400479" y="3800643"/>
            <a:ext cx="4744521" cy="3895907"/>
            <a:chOff x="3934738" y="3810311"/>
            <a:chExt cx="7627168" cy="1701951"/>
          </a:xfrm>
          <a:solidFill>
            <a:srgbClr val="FD8A69"/>
          </a:solidFill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93E65DC7-8BA9-4F62-AF2E-36365E4990E6}"/>
                </a:ext>
              </a:extLst>
            </p:cNvPr>
            <p:cNvSpPr/>
            <p:nvPr/>
          </p:nvSpPr>
          <p:spPr>
            <a:xfrm>
              <a:off x="4302356" y="3810311"/>
              <a:ext cx="7116781" cy="17019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Object 10">
              <a:extLst>
                <a:ext uri="{FF2B5EF4-FFF2-40B4-BE49-F238E27FC236}">
                  <a16:creationId xmlns:a16="http://schemas.microsoft.com/office/drawing/2014/main" id="{12D90894-B3CA-4BE4-B58C-475B2A90F0D6}"/>
                </a:ext>
              </a:extLst>
            </p:cNvPr>
            <p:cNvSpPr txBox="1"/>
            <p:nvPr/>
          </p:nvSpPr>
          <p:spPr>
            <a:xfrm>
              <a:off x="3934738" y="4078600"/>
              <a:ext cx="7627168" cy="1250423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ko-KR" alt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원도심</a:t>
              </a:r>
              <a:endParaRPr lang="en-US" altLang="ko-KR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endParaRPr>
            </a:p>
            <a:p>
              <a:pPr algn="ctr"/>
              <a:r>
                <a:rPr lang="ko-KR" alt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활성화 전략</a:t>
              </a:r>
              <a:endParaRPr lang="en-US" altLang="ko-KR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endParaRPr>
            </a:p>
            <a:p>
              <a:pPr algn="ctr"/>
              <a:r>
                <a:rPr lang="ko-KR" alt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도출</a:t>
              </a:r>
              <a:endParaRPr lang="en-US" altLang="ko-KR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endParaRPr>
            </a:p>
          </p:txBody>
        </p:sp>
      </p:grpSp>
      <p:sp>
        <p:nvSpPr>
          <p:cNvPr id="34" name="타원 33">
            <a:extLst>
              <a:ext uri="{FF2B5EF4-FFF2-40B4-BE49-F238E27FC236}">
                <a16:creationId xmlns:a16="http://schemas.microsoft.com/office/drawing/2014/main" id="{C110D697-ED39-4731-BD37-48C900785FA5}"/>
              </a:ext>
            </a:extLst>
          </p:cNvPr>
          <p:cNvSpPr/>
          <p:nvPr/>
        </p:nvSpPr>
        <p:spPr>
          <a:xfrm>
            <a:off x="14394128" y="3390900"/>
            <a:ext cx="901951" cy="971838"/>
          </a:xfrm>
          <a:prstGeom prst="ellipse">
            <a:avLst/>
          </a:prstGeom>
          <a:solidFill>
            <a:srgbClr val="00153D"/>
          </a:solidFill>
          <a:ln w="57150">
            <a:solidFill>
              <a:srgbClr val="FD8A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3</a:t>
            </a:r>
            <a:endParaRPr lang="ko-KR" altLang="en-US" sz="4400" b="1" dirty="0"/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266700"/>
            <a:ext cx="495483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743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3 .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교통분석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5486400" y="547973"/>
            <a:ext cx="42237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버스정류장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승하차이력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11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버스정류장현황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7447668" y="1866900"/>
            <a:ext cx="10529006" cy="80772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578755" y="6050371"/>
            <a:ext cx="643102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버스정류장 현황 데이터 로드 및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6803693" cy="8001001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Object 40">
            <a:extLst>
              <a:ext uri="{FF2B5EF4-FFF2-40B4-BE49-F238E27FC236}">
                <a16:creationId xmlns:a16="http://schemas.microsoft.com/office/drawing/2014/main" id="{2BF648FB-A914-4242-B302-9F3E6C28BDC7}"/>
              </a:ext>
            </a:extLst>
          </p:cNvPr>
          <p:cNvSpPr txBox="1"/>
          <p:nvPr/>
        </p:nvSpPr>
        <p:spPr>
          <a:xfrm>
            <a:off x="511181" y="1954036"/>
            <a:ext cx="588961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버스정류장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승하차이력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로드 및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endParaRPr lang="en-US" altLang="ko-KR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39A7F08-F367-4251-B948-4B0B278D1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65" y="2346708"/>
            <a:ext cx="6301129" cy="34618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89ECC56-50D3-4A78-8126-A0607FB6A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65" y="6419849"/>
            <a:ext cx="6301129" cy="3313297"/>
          </a:xfrm>
          <a:prstGeom prst="rect">
            <a:avLst/>
          </a:prstGeom>
        </p:spPr>
      </p:pic>
      <p:sp>
        <p:nvSpPr>
          <p:cNvPr id="37" name="Object 40">
            <a:extLst>
              <a:ext uri="{FF2B5EF4-FFF2-40B4-BE49-F238E27FC236}">
                <a16:creationId xmlns:a16="http://schemas.microsoft.com/office/drawing/2014/main" id="{D77D7465-15FE-4B42-91D0-5F12230557BD}"/>
              </a:ext>
            </a:extLst>
          </p:cNvPr>
          <p:cNvSpPr txBox="1"/>
          <p:nvPr/>
        </p:nvSpPr>
        <p:spPr>
          <a:xfrm>
            <a:off x="7086600" y="1984769"/>
            <a:ext cx="537729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버스정류장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승하차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HEATMAP(</a:t>
            </a:r>
            <a:r>
              <a:rPr lang="en-US" altLang="ko-KR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Foiium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EC8B070-4F8D-40C1-BCBE-E05DF4714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1" y="2354102"/>
            <a:ext cx="4500785" cy="7339338"/>
          </a:xfrm>
          <a:prstGeom prst="rect">
            <a:avLst/>
          </a:prstGeom>
        </p:spPr>
      </p:pic>
      <p:sp>
        <p:nvSpPr>
          <p:cNvPr id="39" name="이등변 삼각형 38">
            <a:extLst>
              <a:ext uri="{FF2B5EF4-FFF2-40B4-BE49-F238E27FC236}">
                <a16:creationId xmlns:a16="http://schemas.microsoft.com/office/drawing/2014/main" id="{9A317CA1-BDDB-4472-9483-0FE511F42043}"/>
              </a:ext>
            </a:extLst>
          </p:cNvPr>
          <p:cNvSpPr/>
          <p:nvPr/>
        </p:nvSpPr>
        <p:spPr>
          <a:xfrm rot="5400000">
            <a:off x="12205042" y="5537542"/>
            <a:ext cx="514577" cy="526138"/>
          </a:xfrm>
          <a:prstGeom prst="triangle">
            <a:avLst>
              <a:gd name="adj" fmla="val 50000"/>
            </a:avLst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3DD3FF9-CF1C-4D98-A09F-580FB3B52A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6188" y="2323368"/>
            <a:ext cx="4980631" cy="7370072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5A16AB12-FE1D-4D20-9CF9-45C83A48A4D0}"/>
              </a:ext>
            </a:extLst>
          </p:cNvPr>
          <p:cNvSpPr/>
          <p:nvPr/>
        </p:nvSpPr>
        <p:spPr>
          <a:xfrm>
            <a:off x="74370" y="9929257"/>
            <a:ext cx="68291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visualization/3.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교통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버스정류장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&amp;</a:t>
            </a:r>
            <a:r>
              <a:rPr lang="ko-KR" altLang="en-US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승하차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</p:spTree>
    <p:extLst>
      <p:ext uri="{BB962C8B-B14F-4D97-AF65-F5344CB8AC3E}">
        <p14:creationId xmlns:p14="http://schemas.microsoft.com/office/powerpoint/2010/main" val="198863693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74370" y="9929257"/>
            <a:ext cx="68291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visualization/3.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교통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버스정류장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&amp;</a:t>
            </a:r>
            <a:r>
              <a:rPr lang="ko-KR" altLang="en-US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승하차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152400" y="2295862"/>
            <a:ext cx="887170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버스정류장 </a:t>
            </a:r>
            <a:r>
              <a:rPr lang="en-US" altLang="ko-KR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8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승</a:t>
            </a:r>
            <a:r>
              <a:rPr lang="ko-KR" altLang="en-US" sz="2800" b="1" dirty="0" err="1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28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하차</a:t>
            </a:r>
            <a:r>
              <a:rPr lang="ko-KR" altLang="en-US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</a:t>
            </a:r>
            <a:endParaRPr lang="en-US" sz="28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40065192-CF1D-47AD-BBBA-A71693AD98E0}"/>
              </a:ext>
            </a:extLst>
          </p:cNvPr>
          <p:cNvSpPr/>
          <p:nvPr/>
        </p:nvSpPr>
        <p:spPr>
          <a:xfrm>
            <a:off x="8915400" y="8801100"/>
            <a:ext cx="4057314" cy="92606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AF887D1-2C15-445D-AD79-71BD204E2C9D}"/>
              </a:ext>
            </a:extLst>
          </p:cNvPr>
          <p:cNvSpPr txBox="1"/>
          <p:nvPr/>
        </p:nvSpPr>
        <p:spPr>
          <a:xfrm>
            <a:off x="8986926" y="8940968"/>
            <a:ext cx="38908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&amp;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 </a:t>
            </a:r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로데오거리를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포함한</a:t>
            </a:r>
            <a:endParaRPr lang="en-US" altLang="ko-KR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사직대로 승 </a:t>
            </a:r>
            <a:r>
              <a:rPr lang="ko-KR" altLang="en-US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하차량이 매우 높음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F76D9361-4BFA-4771-924D-71B5C23095BE}"/>
              </a:ext>
            </a:extLst>
          </p:cNvPr>
          <p:cNvSpPr/>
          <p:nvPr/>
        </p:nvSpPr>
        <p:spPr>
          <a:xfrm>
            <a:off x="304800" y="266700"/>
            <a:ext cx="495483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Object 32">
            <a:extLst>
              <a:ext uri="{FF2B5EF4-FFF2-40B4-BE49-F238E27FC236}">
                <a16:creationId xmlns:a16="http://schemas.microsoft.com/office/drawing/2014/main" id="{CF96CC19-095E-4B7E-9CEE-8D6036E1576F}"/>
              </a:ext>
            </a:extLst>
          </p:cNvPr>
          <p:cNvSpPr txBox="1"/>
          <p:nvPr/>
        </p:nvSpPr>
        <p:spPr>
          <a:xfrm>
            <a:off x="743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3 .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교통분석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7E60988-DD0B-47E5-8EB9-32ACF730035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6" t="4750" r="5254" b="2746"/>
          <a:stretch/>
        </p:blipFill>
        <p:spPr>
          <a:xfrm>
            <a:off x="13167119" y="413384"/>
            <a:ext cx="4830432" cy="9515873"/>
          </a:xfrm>
          <a:prstGeom prst="rect">
            <a:avLst/>
          </a:prstGeom>
        </p:spPr>
      </p:pic>
      <p:sp>
        <p:nvSpPr>
          <p:cNvPr id="34" name="Object 10">
            <a:extLst>
              <a:ext uri="{FF2B5EF4-FFF2-40B4-BE49-F238E27FC236}">
                <a16:creationId xmlns:a16="http://schemas.microsoft.com/office/drawing/2014/main" id="{82BE67A9-22E5-410D-B225-67822945EB2B}"/>
              </a:ext>
            </a:extLst>
          </p:cNvPr>
          <p:cNvSpPr txBox="1"/>
          <p:nvPr/>
        </p:nvSpPr>
        <p:spPr>
          <a:xfrm>
            <a:off x="205010" y="1638300"/>
            <a:ext cx="467179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160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승하차량이 많을수록 빨간색 계열로 시각화됨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331FFA18-DE16-4BAE-B8B5-F7069C4D8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88" y="2980199"/>
            <a:ext cx="4980631" cy="674696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B13C936-848C-4854-9AB9-F004326300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0275" y="2980199"/>
            <a:ext cx="3133832" cy="6035530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406AAC3-3BB5-4E6B-9F55-BC987342B0E8}"/>
              </a:ext>
            </a:extLst>
          </p:cNvPr>
          <p:cNvCxnSpPr>
            <a:cxnSpLocks/>
          </p:cNvCxnSpPr>
          <p:nvPr/>
        </p:nvCxnSpPr>
        <p:spPr>
          <a:xfrm flipH="1">
            <a:off x="3488927" y="2907739"/>
            <a:ext cx="2568766" cy="2010996"/>
          </a:xfrm>
          <a:prstGeom prst="line">
            <a:avLst/>
          </a:prstGeom>
          <a:ln w="28575">
            <a:solidFill>
              <a:srgbClr val="4A86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541FE7F-BC05-4BE4-8908-9910AE05D923}"/>
              </a:ext>
            </a:extLst>
          </p:cNvPr>
          <p:cNvCxnSpPr>
            <a:cxnSpLocks/>
          </p:cNvCxnSpPr>
          <p:nvPr/>
        </p:nvCxnSpPr>
        <p:spPr>
          <a:xfrm flipH="1" flipV="1">
            <a:off x="3210253" y="7171555"/>
            <a:ext cx="2541973" cy="1844174"/>
          </a:xfrm>
          <a:prstGeom prst="line">
            <a:avLst/>
          </a:prstGeom>
          <a:ln w="28575">
            <a:solidFill>
              <a:srgbClr val="4A86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139074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5F1DCDB-071D-4F26-9198-4BEB12CCEEC2}"/>
              </a:ext>
            </a:extLst>
          </p:cNvPr>
          <p:cNvSpPr/>
          <p:nvPr/>
        </p:nvSpPr>
        <p:spPr>
          <a:xfrm>
            <a:off x="12801600" y="8751676"/>
            <a:ext cx="4419600" cy="946278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799" y="266700"/>
            <a:ext cx="61114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304800" y="537955"/>
            <a:ext cx="6096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4 .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불법관련 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6526855" y="564032"/>
            <a:ext cx="42237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7.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주차장현황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14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청주시_불법주정차단속통계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6781800" y="1866900"/>
            <a:ext cx="11194874" cy="80772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7010399" y="2173188"/>
            <a:ext cx="80971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도심반경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1.1km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주차장 위치 시각화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(Folium) &amp;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도로망 및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인도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추가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477082" y="3238500"/>
            <a:ext cx="643102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변환된 </a:t>
            </a:r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불법주정차단속통계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데이터프레임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6334059" cy="8078897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Object 40">
            <a:extLst>
              <a:ext uri="{FF2B5EF4-FFF2-40B4-BE49-F238E27FC236}">
                <a16:creationId xmlns:a16="http://schemas.microsoft.com/office/drawing/2014/main" id="{2BF648FB-A914-4242-B302-9F3E6C28BDC7}"/>
              </a:ext>
            </a:extLst>
          </p:cNvPr>
          <p:cNvSpPr txBox="1"/>
          <p:nvPr/>
        </p:nvSpPr>
        <p:spPr>
          <a:xfrm>
            <a:off x="511180" y="1943100"/>
            <a:ext cx="653538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불법주정차 데이터 로드 및 </a:t>
            </a:r>
            <a:r>
              <a:rPr lang="en-US" altLang="ko-KR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GeoDataFrame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변환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F9D1889B-203B-42CC-BE00-0FD5A302CEC5}"/>
              </a:ext>
            </a:extLst>
          </p:cNvPr>
          <p:cNvSpPr/>
          <p:nvPr/>
        </p:nvSpPr>
        <p:spPr>
          <a:xfrm>
            <a:off x="15074982" y="8862640"/>
            <a:ext cx="304800" cy="304628"/>
          </a:xfrm>
          <a:prstGeom prst="roundRect">
            <a:avLst/>
          </a:prstGeom>
          <a:solidFill>
            <a:srgbClr val="080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DF49FD0-DDD3-4A88-8107-90584AF00E21}"/>
              </a:ext>
            </a:extLst>
          </p:cNvPr>
          <p:cNvSpPr/>
          <p:nvPr/>
        </p:nvSpPr>
        <p:spPr>
          <a:xfrm>
            <a:off x="15074982" y="9285248"/>
            <a:ext cx="304800" cy="304628"/>
          </a:xfrm>
          <a:prstGeom prst="round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18D4E7-A977-46A0-8FB2-1F7981335768}"/>
              </a:ext>
            </a:extLst>
          </p:cNvPr>
          <p:cNvSpPr txBox="1"/>
          <p:nvPr/>
        </p:nvSpPr>
        <p:spPr>
          <a:xfrm>
            <a:off x="15392814" y="8856054"/>
            <a:ext cx="114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인도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보도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160C28-9209-4112-8384-A0D4A4595079}"/>
              </a:ext>
            </a:extLst>
          </p:cNvPr>
          <p:cNvSpPr txBox="1"/>
          <p:nvPr/>
        </p:nvSpPr>
        <p:spPr>
          <a:xfrm>
            <a:off x="15392814" y="9251322"/>
            <a:ext cx="12949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통합 도로망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DF1984-A825-4E48-ADFF-230BEBBD1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80" y="2293405"/>
            <a:ext cx="5905019" cy="92711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47B8EFC-A869-4BAA-873F-19835EAB3C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781" y="3619500"/>
            <a:ext cx="5905019" cy="1712477"/>
          </a:xfrm>
          <a:prstGeom prst="rect">
            <a:avLst/>
          </a:prstGeom>
        </p:spPr>
      </p:pic>
      <p:sp>
        <p:nvSpPr>
          <p:cNvPr id="25" name="Object 40">
            <a:extLst>
              <a:ext uri="{FF2B5EF4-FFF2-40B4-BE49-F238E27FC236}">
                <a16:creationId xmlns:a16="http://schemas.microsoft.com/office/drawing/2014/main" id="{E3A022B6-0EA8-4FC1-BD54-455DBBA0ED88}"/>
              </a:ext>
            </a:extLst>
          </p:cNvPr>
          <p:cNvSpPr txBox="1"/>
          <p:nvPr/>
        </p:nvSpPr>
        <p:spPr>
          <a:xfrm>
            <a:off x="466846" y="5372100"/>
            <a:ext cx="643102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주차장데이터 로드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도심 반경 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1.1km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31009E5-D04E-403D-B5B9-AF27FCF75E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082" y="5728871"/>
            <a:ext cx="5923718" cy="1776829"/>
          </a:xfrm>
          <a:prstGeom prst="rect">
            <a:avLst/>
          </a:prstGeom>
        </p:spPr>
      </p:pic>
      <p:sp>
        <p:nvSpPr>
          <p:cNvPr id="28" name="Object 40">
            <a:extLst>
              <a:ext uri="{FF2B5EF4-FFF2-40B4-BE49-F238E27FC236}">
                <a16:creationId xmlns:a16="http://schemas.microsoft.com/office/drawing/2014/main" id="{71445C90-3805-40C7-B42B-EEA0557F70E8}"/>
              </a:ext>
            </a:extLst>
          </p:cNvPr>
          <p:cNvSpPr txBox="1"/>
          <p:nvPr/>
        </p:nvSpPr>
        <p:spPr>
          <a:xfrm>
            <a:off x="466846" y="7592874"/>
            <a:ext cx="643102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필터링된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주차장 데이터프레임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18E6061-3B34-4306-B120-37EF374D16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697" y="7993595"/>
            <a:ext cx="5924104" cy="1721904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7F9D8F7B-BF70-439B-A14C-BCBE904E2713}"/>
              </a:ext>
            </a:extLst>
          </p:cNvPr>
          <p:cNvSpPr/>
          <p:nvPr/>
        </p:nvSpPr>
        <p:spPr>
          <a:xfrm>
            <a:off x="12992100" y="8873017"/>
            <a:ext cx="316323" cy="304628"/>
          </a:xfrm>
          <a:prstGeom prst="ellipse">
            <a:avLst/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6774385-91FB-4770-9A9D-B60A3DB7F9F9}"/>
              </a:ext>
            </a:extLst>
          </p:cNvPr>
          <p:cNvSpPr txBox="1"/>
          <p:nvPr/>
        </p:nvSpPr>
        <p:spPr>
          <a:xfrm>
            <a:off x="13303148" y="8834582"/>
            <a:ext cx="1758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도심반경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1.1km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3365FDF-263A-469F-B05D-6721AD37AD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52" t="1250" r="3009" b="2871"/>
          <a:stretch/>
        </p:blipFill>
        <p:spPr>
          <a:xfrm>
            <a:off x="13003808" y="9257489"/>
            <a:ext cx="316324" cy="317891"/>
          </a:xfrm>
          <a:prstGeom prst="round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46977FC-7CA5-4451-B2AF-3DF024DE2481}"/>
              </a:ext>
            </a:extLst>
          </p:cNvPr>
          <p:cNvSpPr txBox="1"/>
          <p:nvPr/>
        </p:nvSpPr>
        <p:spPr>
          <a:xfrm>
            <a:off x="13348751" y="9250622"/>
            <a:ext cx="1758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주차장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DCF9E4BD-81A8-4E95-8D55-45FF8DEAB7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52156" y="2597511"/>
            <a:ext cx="5114925" cy="598743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70F432C-CD5B-47DF-B589-E5861FB42090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4" t="6778" r="2772" b="3333"/>
          <a:stretch/>
        </p:blipFill>
        <p:spPr>
          <a:xfrm>
            <a:off x="6953182" y="2587942"/>
            <a:ext cx="5398974" cy="7110012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15DCEB1C-7F7A-4249-A7EE-DED43591DECE}"/>
              </a:ext>
            </a:extLst>
          </p:cNvPr>
          <p:cNvSpPr/>
          <p:nvPr/>
        </p:nvSpPr>
        <p:spPr>
          <a:xfrm>
            <a:off x="0" y="9959547"/>
            <a:ext cx="71304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visualization/4.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불법관련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불법주정차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</p:spTree>
    <p:extLst>
      <p:ext uri="{BB962C8B-B14F-4D97-AF65-F5344CB8AC3E}">
        <p14:creationId xmlns:p14="http://schemas.microsoft.com/office/powerpoint/2010/main" val="399470171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6520401" y="578703"/>
            <a:ext cx="42237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7.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주차장현황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14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청주시_불법주정차단속통계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6781800" y="1866900"/>
            <a:ext cx="11194874" cy="7956678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6978782" y="1956196"/>
            <a:ext cx="80971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5.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불법주정차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 &amp;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도심반경 주차장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MAP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에 추가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900"/>
            <a:ext cx="6334059" cy="7956678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Object 40">
            <a:extLst>
              <a:ext uri="{FF2B5EF4-FFF2-40B4-BE49-F238E27FC236}">
                <a16:creationId xmlns:a16="http://schemas.microsoft.com/office/drawing/2014/main" id="{2BF648FB-A914-4242-B302-9F3E6C28BDC7}"/>
              </a:ext>
            </a:extLst>
          </p:cNvPr>
          <p:cNvSpPr txBox="1"/>
          <p:nvPr/>
        </p:nvSpPr>
        <p:spPr>
          <a:xfrm>
            <a:off x="511180" y="1943100"/>
            <a:ext cx="653538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불법주정차 단속통계 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제작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(Folium)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3AD920-BFE1-4264-9792-4DF8AF4A1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9877" y="2370950"/>
            <a:ext cx="4934004" cy="62139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789921-22B9-4E72-B005-60E2E79A3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188" y="2357854"/>
            <a:ext cx="6040550" cy="72988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1FC9295-F691-4809-9753-6540B7EF5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0612" y="2357854"/>
            <a:ext cx="5233988" cy="6227089"/>
          </a:xfrm>
          <a:prstGeom prst="rect">
            <a:avLst/>
          </a:prstGeom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E421FB8-385C-4BE4-95A6-C1FB770BB898}"/>
              </a:ext>
            </a:extLst>
          </p:cNvPr>
          <p:cNvSpPr/>
          <p:nvPr/>
        </p:nvSpPr>
        <p:spPr>
          <a:xfrm>
            <a:off x="6834602" y="8363597"/>
            <a:ext cx="5419631" cy="1253923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E0AD3E6-C89A-46C0-A580-671E5A1D01FD}"/>
              </a:ext>
            </a:extLst>
          </p:cNvPr>
          <p:cNvSpPr txBox="1"/>
          <p:nvPr/>
        </p:nvSpPr>
        <p:spPr>
          <a:xfrm>
            <a:off x="6999823" y="8482726"/>
            <a:ext cx="500403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en-US" altLang="ko-KR" sz="20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&amp; </a:t>
            </a:r>
            <a:r>
              <a:rPr lang="ko-KR" altLang="en-US" sz="20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 </a:t>
            </a:r>
            <a:r>
              <a:rPr lang="ko-KR" altLang="en-US" sz="2000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로데오거리</a:t>
            </a:r>
            <a:r>
              <a:rPr lang="ko-KR" altLang="en-US" sz="20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부근의 불법 </a:t>
            </a:r>
            <a:r>
              <a:rPr lang="ko-KR" altLang="en-US" sz="2000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주정차</a:t>
            </a:r>
            <a:r>
              <a:rPr lang="ko-KR" altLang="en-US" sz="20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단속빈도가 매우 높음</a:t>
            </a:r>
            <a:r>
              <a:rPr lang="en-US" altLang="ko-KR" sz="20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 </a:t>
            </a:r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해당 부근의 </a:t>
            </a:r>
            <a:r>
              <a:rPr lang="ko-KR" altLang="en-US" sz="2000" b="1" spc="-150" dirty="0" err="1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주자장</a:t>
            </a:r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공급이  수요를 </a:t>
            </a:r>
            <a:r>
              <a:rPr lang="ko-KR" altLang="en-US" sz="2000" b="1" spc="-150" dirty="0" err="1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못따라잡고</a:t>
            </a:r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있을 것으로 예상됨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DE926573-A518-4615-B531-F6521F88FBEA}"/>
              </a:ext>
            </a:extLst>
          </p:cNvPr>
          <p:cNvSpPr/>
          <p:nvPr/>
        </p:nvSpPr>
        <p:spPr>
          <a:xfrm rot="5400000">
            <a:off x="12000254" y="5214877"/>
            <a:ext cx="514577" cy="526138"/>
          </a:xfrm>
          <a:prstGeom prst="triangle">
            <a:avLst>
              <a:gd name="adj" fmla="val 50000"/>
            </a:avLst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9179E8E0-0260-461C-B0C1-3F18FB6F3487}"/>
              </a:ext>
            </a:extLst>
          </p:cNvPr>
          <p:cNvSpPr/>
          <p:nvPr/>
        </p:nvSpPr>
        <p:spPr>
          <a:xfrm>
            <a:off x="10210799" y="4521366"/>
            <a:ext cx="1396258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772EDE7A-2032-4BC8-8DD7-A589E39B9B4F}"/>
              </a:ext>
            </a:extLst>
          </p:cNvPr>
          <p:cNvSpPr/>
          <p:nvPr/>
        </p:nvSpPr>
        <p:spPr>
          <a:xfrm>
            <a:off x="8801959" y="5143500"/>
            <a:ext cx="1143000" cy="1177723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DADB1F1D-6D3D-458A-91AB-2CF0B0823C54}"/>
              </a:ext>
            </a:extLst>
          </p:cNvPr>
          <p:cNvCxnSpPr>
            <a:cxnSpLocks/>
          </p:cNvCxnSpPr>
          <p:nvPr/>
        </p:nvCxnSpPr>
        <p:spPr>
          <a:xfrm flipH="1">
            <a:off x="9925481" y="4914690"/>
            <a:ext cx="284246" cy="30596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bject 40">
            <a:extLst>
              <a:ext uri="{FF2B5EF4-FFF2-40B4-BE49-F238E27FC236}">
                <a16:creationId xmlns:a16="http://schemas.microsoft.com/office/drawing/2014/main" id="{A6EA4A28-B6A3-4EBD-A505-991CC65FC1E3}"/>
              </a:ext>
            </a:extLst>
          </p:cNvPr>
          <p:cNvSpPr txBox="1"/>
          <p:nvPr/>
        </p:nvSpPr>
        <p:spPr>
          <a:xfrm>
            <a:off x="10174225" y="4563083"/>
            <a:ext cx="139625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일대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58C75ED-967A-4070-A8B9-5BA66F5CA06A}"/>
              </a:ext>
            </a:extLst>
          </p:cNvPr>
          <p:cNvSpPr/>
          <p:nvPr/>
        </p:nvSpPr>
        <p:spPr>
          <a:xfrm>
            <a:off x="0" y="9959547"/>
            <a:ext cx="71304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visualization/4.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불법관련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불법주정차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5F1DCDB-071D-4F26-9198-4BEB12CCEEC2}"/>
              </a:ext>
            </a:extLst>
          </p:cNvPr>
          <p:cNvSpPr/>
          <p:nvPr/>
        </p:nvSpPr>
        <p:spPr>
          <a:xfrm>
            <a:off x="12927806" y="8519284"/>
            <a:ext cx="4419600" cy="979105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F9D1889B-203B-42CC-BE00-0FD5A302CEC5}"/>
              </a:ext>
            </a:extLst>
          </p:cNvPr>
          <p:cNvSpPr/>
          <p:nvPr/>
        </p:nvSpPr>
        <p:spPr>
          <a:xfrm>
            <a:off x="15201188" y="8663076"/>
            <a:ext cx="304800" cy="304628"/>
          </a:xfrm>
          <a:prstGeom prst="roundRect">
            <a:avLst/>
          </a:prstGeom>
          <a:solidFill>
            <a:srgbClr val="080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DF49FD0-DDD3-4A88-8107-90584AF00E21}"/>
              </a:ext>
            </a:extLst>
          </p:cNvPr>
          <p:cNvSpPr/>
          <p:nvPr/>
        </p:nvSpPr>
        <p:spPr>
          <a:xfrm>
            <a:off x="15201188" y="9085684"/>
            <a:ext cx="304800" cy="304628"/>
          </a:xfrm>
          <a:prstGeom prst="round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18D4E7-A977-46A0-8FB2-1F7981335768}"/>
              </a:ext>
            </a:extLst>
          </p:cNvPr>
          <p:cNvSpPr txBox="1"/>
          <p:nvPr/>
        </p:nvSpPr>
        <p:spPr>
          <a:xfrm>
            <a:off x="15519020" y="8656490"/>
            <a:ext cx="114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인도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보도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160C28-9209-4112-8384-A0D4A4595079}"/>
              </a:ext>
            </a:extLst>
          </p:cNvPr>
          <p:cNvSpPr txBox="1"/>
          <p:nvPr/>
        </p:nvSpPr>
        <p:spPr>
          <a:xfrm>
            <a:off x="15519020" y="9051758"/>
            <a:ext cx="12949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통합 도로망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F9D8F7B-BF70-439B-A14C-BCBE904E2713}"/>
              </a:ext>
            </a:extLst>
          </p:cNvPr>
          <p:cNvSpPr/>
          <p:nvPr/>
        </p:nvSpPr>
        <p:spPr>
          <a:xfrm>
            <a:off x="13118306" y="8673453"/>
            <a:ext cx="316323" cy="304628"/>
          </a:xfrm>
          <a:prstGeom prst="ellipse">
            <a:avLst/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6774385-91FB-4770-9A9D-B60A3DB7F9F9}"/>
              </a:ext>
            </a:extLst>
          </p:cNvPr>
          <p:cNvSpPr txBox="1"/>
          <p:nvPr/>
        </p:nvSpPr>
        <p:spPr>
          <a:xfrm>
            <a:off x="13429354" y="8635018"/>
            <a:ext cx="1758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도심반경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1.1km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3365FDF-263A-469F-B05D-6721AD37ADF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52" t="1250" r="3009" b="2871"/>
          <a:stretch/>
        </p:blipFill>
        <p:spPr>
          <a:xfrm>
            <a:off x="13130014" y="9057925"/>
            <a:ext cx="316324" cy="317891"/>
          </a:xfrm>
          <a:prstGeom prst="round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46977FC-7CA5-4451-B2AF-3DF024DE2481}"/>
              </a:ext>
            </a:extLst>
          </p:cNvPr>
          <p:cNvSpPr txBox="1"/>
          <p:nvPr/>
        </p:nvSpPr>
        <p:spPr>
          <a:xfrm>
            <a:off x="13474957" y="9051058"/>
            <a:ext cx="1758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주차장</a:t>
            </a: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EB0CF242-8A9D-49B8-913F-FB8AC33BD94C}"/>
              </a:ext>
            </a:extLst>
          </p:cNvPr>
          <p:cNvSpPr/>
          <p:nvPr/>
        </p:nvSpPr>
        <p:spPr>
          <a:xfrm>
            <a:off x="304799" y="266700"/>
            <a:ext cx="61114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Object 32">
            <a:extLst>
              <a:ext uri="{FF2B5EF4-FFF2-40B4-BE49-F238E27FC236}">
                <a16:creationId xmlns:a16="http://schemas.microsoft.com/office/drawing/2014/main" id="{4B3CBE79-9C61-4A6C-B90F-224CD0FCB95A}"/>
              </a:ext>
            </a:extLst>
          </p:cNvPr>
          <p:cNvSpPr txBox="1"/>
          <p:nvPr/>
        </p:nvSpPr>
        <p:spPr>
          <a:xfrm>
            <a:off x="304800" y="537955"/>
            <a:ext cx="6096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4 .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불법관련 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572008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BC2C45C6-CF14-41E1-AE66-315664742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0454" y="2312432"/>
            <a:ext cx="4529345" cy="7276051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799" y="266700"/>
            <a:ext cx="61114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304800" y="537955"/>
            <a:ext cx="6096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4 .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불법관련 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6526855" y="564032"/>
            <a:ext cx="42237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7.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주차장현황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14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청주시_불법주정차단속통계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6781800" y="1866900"/>
            <a:ext cx="11194874" cy="80010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6996642" y="1927711"/>
            <a:ext cx="80971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3.  5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개년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112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신고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 (Folium)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477082" y="5719346"/>
            <a:ext cx="643102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 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격자에 </a:t>
            </a:r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매핑된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112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신고 데이터프레임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6334059" cy="8001001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Object 40">
            <a:extLst>
              <a:ext uri="{FF2B5EF4-FFF2-40B4-BE49-F238E27FC236}">
                <a16:creationId xmlns:a16="http://schemas.microsoft.com/office/drawing/2014/main" id="{2BF648FB-A914-4242-B302-9F3E6C28BDC7}"/>
              </a:ext>
            </a:extLst>
          </p:cNvPr>
          <p:cNvSpPr txBox="1"/>
          <p:nvPr/>
        </p:nvSpPr>
        <p:spPr>
          <a:xfrm>
            <a:off x="511180" y="1943100"/>
            <a:ext cx="653538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112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신고 통계데이터 로드 및 필터링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5DCEB1C-7F7A-4249-A7EE-DED43591DECE}"/>
              </a:ext>
            </a:extLst>
          </p:cNvPr>
          <p:cNvSpPr/>
          <p:nvPr/>
        </p:nvSpPr>
        <p:spPr>
          <a:xfrm>
            <a:off x="22443" y="9959547"/>
            <a:ext cx="70855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visualization/4.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불법관련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112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신고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930E5FF-9EC8-4AE5-9003-700330D35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97" y="2281653"/>
            <a:ext cx="5924103" cy="342394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CE1C5E-CA37-43A6-88F7-F2AB293DFC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051" y="6046670"/>
            <a:ext cx="5936750" cy="37023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F04D879-8AFC-4A7F-BC94-3B3A51354E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1451" y="2297736"/>
            <a:ext cx="5224350" cy="729144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49236151-7AB3-4E99-B47B-73F14EA0E22B}"/>
              </a:ext>
            </a:extLst>
          </p:cNvPr>
          <p:cNvSpPr/>
          <p:nvPr/>
        </p:nvSpPr>
        <p:spPr>
          <a:xfrm>
            <a:off x="12949238" y="2242902"/>
            <a:ext cx="4553386" cy="7337195"/>
          </a:xfrm>
          <a:prstGeom prst="rect">
            <a:avLst/>
          </a:prstGeom>
          <a:blipFill dpi="0" rotWithShape="1">
            <a:blip r:embed="rId7">
              <a:alphaModFix amt="6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6F01F25D-3C2E-4889-B1AA-AF69D43E1CE2}"/>
              </a:ext>
            </a:extLst>
          </p:cNvPr>
          <p:cNvSpPr/>
          <p:nvPr/>
        </p:nvSpPr>
        <p:spPr>
          <a:xfrm rot="5400000">
            <a:off x="12201395" y="5380439"/>
            <a:ext cx="648173" cy="684294"/>
          </a:xfrm>
          <a:prstGeom prst="triangle">
            <a:avLst>
              <a:gd name="adj" fmla="val 50000"/>
            </a:avLst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323219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0668000" y="1968814"/>
            <a:ext cx="5105400" cy="7919643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11650650" y="2154599"/>
            <a:ext cx="38003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5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개년 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112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신고 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</a:t>
            </a:r>
            <a:endParaRPr lang="en-US" sz="20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4" name="Object 10">
            <a:extLst>
              <a:ext uri="{FF2B5EF4-FFF2-40B4-BE49-F238E27FC236}">
                <a16:creationId xmlns:a16="http://schemas.microsoft.com/office/drawing/2014/main" id="{82BE67A9-22E5-410D-B225-67822945EB2B}"/>
              </a:ext>
            </a:extLst>
          </p:cNvPr>
          <p:cNvSpPr txBox="1"/>
          <p:nvPr/>
        </p:nvSpPr>
        <p:spPr>
          <a:xfrm>
            <a:off x="304800" y="1628357"/>
            <a:ext cx="4035892" cy="30777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1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승하차량이 많을수록 빨간색 계열로 시각화됨</a:t>
            </a:r>
            <a:endParaRPr lang="en-US" altLang="ko-KR" sz="14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57CDD15-CF12-4237-B9C3-F18CBE0915B8}"/>
              </a:ext>
            </a:extLst>
          </p:cNvPr>
          <p:cNvSpPr/>
          <p:nvPr/>
        </p:nvSpPr>
        <p:spPr>
          <a:xfrm>
            <a:off x="304799" y="266700"/>
            <a:ext cx="61114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bject 32">
            <a:extLst>
              <a:ext uri="{FF2B5EF4-FFF2-40B4-BE49-F238E27FC236}">
                <a16:creationId xmlns:a16="http://schemas.microsoft.com/office/drawing/2014/main" id="{99DC3770-29C8-4E2F-82F7-DC19E0935138}"/>
              </a:ext>
            </a:extLst>
          </p:cNvPr>
          <p:cNvSpPr txBox="1"/>
          <p:nvPr/>
        </p:nvSpPr>
        <p:spPr>
          <a:xfrm>
            <a:off x="304800" y="537955"/>
            <a:ext cx="6096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4 .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불법관련 분석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0616F22-6D48-4544-AFBC-EF7D191EE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9210" y="2627856"/>
            <a:ext cx="3985570" cy="6238937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9BFEB2A4-B654-4724-AA63-3FA061B2050B}"/>
              </a:ext>
            </a:extLst>
          </p:cNvPr>
          <p:cNvSpPr/>
          <p:nvPr/>
        </p:nvSpPr>
        <p:spPr>
          <a:xfrm>
            <a:off x="11127993" y="2565068"/>
            <a:ext cx="4006725" cy="6291366"/>
          </a:xfrm>
          <a:prstGeom prst="rect">
            <a:avLst/>
          </a:prstGeom>
          <a:blipFill dpi="0" rotWithShape="1">
            <a:blip r:embed="rId3">
              <a:alphaModFix amt="6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40065192-CF1D-47AD-BBBA-A71693AD98E0}"/>
              </a:ext>
            </a:extLst>
          </p:cNvPr>
          <p:cNvSpPr/>
          <p:nvPr/>
        </p:nvSpPr>
        <p:spPr>
          <a:xfrm>
            <a:off x="11458877" y="8828125"/>
            <a:ext cx="3392667" cy="78899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AF887D1-2C15-445D-AD79-71BD204E2C9D}"/>
              </a:ext>
            </a:extLst>
          </p:cNvPr>
          <p:cNvSpPr txBox="1"/>
          <p:nvPr/>
        </p:nvSpPr>
        <p:spPr>
          <a:xfrm>
            <a:off x="11449423" y="8868370"/>
            <a:ext cx="34021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세  구역에서 </a:t>
            </a:r>
            <a:r>
              <a:rPr lang="en-US" altLang="ko-KR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112 </a:t>
            </a:r>
            <a:r>
              <a:rPr lang="ko-KR" altLang="en-US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신고가 집중되는 것을 확인할 수 있음</a:t>
            </a:r>
            <a:endParaRPr lang="en-US" altLang="ko-KR" b="1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altLang="ko-KR" b="1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6AEDD81C-3C32-44AF-ADE9-B643404D523C}"/>
              </a:ext>
            </a:extLst>
          </p:cNvPr>
          <p:cNvSpPr/>
          <p:nvPr/>
        </p:nvSpPr>
        <p:spPr>
          <a:xfrm>
            <a:off x="10972811" y="5171137"/>
            <a:ext cx="1744692" cy="439888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05866220-5292-4808-B081-AC9F04792AA9}"/>
              </a:ext>
            </a:extLst>
          </p:cNvPr>
          <p:cNvSpPr/>
          <p:nvPr/>
        </p:nvSpPr>
        <p:spPr>
          <a:xfrm>
            <a:off x="11911458" y="6177654"/>
            <a:ext cx="2133599" cy="949286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6CEF56EB-BB26-4ED6-9285-0BF896EE4120}"/>
              </a:ext>
            </a:extLst>
          </p:cNvPr>
          <p:cNvCxnSpPr>
            <a:cxnSpLocks/>
          </p:cNvCxnSpPr>
          <p:nvPr/>
        </p:nvCxnSpPr>
        <p:spPr>
          <a:xfrm flipH="1" flipV="1">
            <a:off x="12147529" y="5620939"/>
            <a:ext cx="533400" cy="55671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bject 40">
            <a:extLst>
              <a:ext uri="{FF2B5EF4-FFF2-40B4-BE49-F238E27FC236}">
                <a16:creationId xmlns:a16="http://schemas.microsoft.com/office/drawing/2014/main" id="{3A9822BB-42F7-4E15-8B8A-DD974B03887E}"/>
              </a:ext>
            </a:extLst>
          </p:cNvPr>
          <p:cNvSpPr txBox="1"/>
          <p:nvPr/>
        </p:nvSpPr>
        <p:spPr>
          <a:xfrm>
            <a:off x="10936237" y="5212853"/>
            <a:ext cx="174469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일대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183E429-4386-40F8-95C9-0DC240BEE641}"/>
              </a:ext>
            </a:extLst>
          </p:cNvPr>
          <p:cNvSpPr/>
          <p:nvPr/>
        </p:nvSpPr>
        <p:spPr>
          <a:xfrm rot="4885410">
            <a:off x="12916149" y="4474305"/>
            <a:ext cx="1515964" cy="1388956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7037F8D-2F35-4B31-B473-82FC3FD2C930}"/>
              </a:ext>
            </a:extLst>
          </p:cNvPr>
          <p:cNvSpPr/>
          <p:nvPr/>
        </p:nvSpPr>
        <p:spPr>
          <a:xfrm>
            <a:off x="13720768" y="3502631"/>
            <a:ext cx="1830917" cy="429352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B539FD60-4F94-412C-8C72-282B115CD4EF}"/>
              </a:ext>
            </a:extLst>
          </p:cNvPr>
          <p:cNvCxnSpPr>
            <a:cxnSpLocks/>
          </p:cNvCxnSpPr>
          <p:nvPr/>
        </p:nvCxnSpPr>
        <p:spPr>
          <a:xfrm flipV="1">
            <a:off x="14045057" y="3916599"/>
            <a:ext cx="91415" cy="44906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bject 40">
            <a:extLst>
              <a:ext uri="{FF2B5EF4-FFF2-40B4-BE49-F238E27FC236}">
                <a16:creationId xmlns:a16="http://schemas.microsoft.com/office/drawing/2014/main" id="{D030C5C0-5F1E-4204-8856-83FEB2D00989}"/>
              </a:ext>
            </a:extLst>
          </p:cNvPr>
          <p:cNvSpPr txBox="1"/>
          <p:nvPr/>
        </p:nvSpPr>
        <p:spPr>
          <a:xfrm>
            <a:off x="13766694" y="3544347"/>
            <a:ext cx="174841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 사거리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일대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7546FF27-C19F-49EE-A55A-5935DCBB7B66}"/>
              </a:ext>
            </a:extLst>
          </p:cNvPr>
          <p:cNvSpPr/>
          <p:nvPr/>
        </p:nvSpPr>
        <p:spPr>
          <a:xfrm>
            <a:off x="2302666" y="1948257"/>
            <a:ext cx="7930539" cy="7919643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Object 40">
            <a:extLst>
              <a:ext uri="{FF2B5EF4-FFF2-40B4-BE49-F238E27FC236}">
                <a16:creationId xmlns:a16="http://schemas.microsoft.com/office/drawing/2014/main" id="{A769A881-DC8F-4A89-A3EE-2C707E5BA577}"/>
              </a:ext>
            </a:extLst>
          </p:cNvPr>
          <p:cNvSpPr txBox="1"/>
          <p:nvPr/>
        </p:nvSpPr>
        <p:spPr>
          <a:xfrm>
            <a:off x="2537005" y="2137932"/>
            <a:ext cx="31042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5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개년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112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신고 격자 시각화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6" name="이등변 삼각형 45">
            <a:extLst>
              <a:ext uri="{FF2B5EF4-FFF2-40B4-BE49-F238E27FC236}">
                <a16:creationId xmlns:a16="http://schemas.microsoft.com/office/drawing/2014/main" id="{CD515C27-923C-4DD0-8929-72371D87722B}"/>
              </a:ext>
            </a:extLst>
          </p:cNvPr>
          <p:cNvSpPr/>
          <p:nvPr/>
        </p:nvSpPr>
        <p:spPr>
          <a:xfrm rot="5400000">
            <a:off x="6081642" y="4907698"/>
            <a:ext cx="527328" cy="471604"/>
          </a:xfrm>
          <a:prstGeom prst="triangle">
            <a:avLst>
              <a:gd name="adj" fmla="val 50000"/>
            </a:avLst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68B31213-DFC1-4F4C-9F95-EAFC63559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5343" y="2568621"/>
            <a:ext cx="3613939" cy="694570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59F007E3-25CA-4936-B704-588E8B5963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0605" y="5590388"/>
            <a:ext cx="1772260" cy="1686424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id="{C08C85CA-FF97-42B9-A30F-159754F798C7}"/>
              </a:ext>
            </a:extLst>
          </p:cNvPr>
          <p:cNvSpPr/>
          <p:nvPr/>
        </p:nvSpPr>
        <p:spPr>
          <a:xfrm rot="16200000">
            <a:off x="4179367" y="6259606"/>
            <a:ext cx="416064" cy="347987"/>
          </a:xfrm>
          <a:prstGeom prst="triangle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6BFE329F-8208-486B-91A1-23F8458EB0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3717" y="2565068"/>
            <a:ext cx="3113417" cy="5804799"/>
          </a:xfrm>
          <a:prstGeom prst="rect">
            <a:avLst/>
          </a:prstGeom>
        </p:spPr>
      </p:pic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49949699-1811-4297-BF47-8757888B3E97}"/>
              </a:ext>
            </a:extLst>
          </p:cNvPr>
          <p:cNvSpPr/>
          <p:nvPr/>
        </p:nvSpPr>
        <p:spPr>
          <a:xfrm>
            <a:off x="6804205" y="8115299"/>
            <a:ext cx="2954543" cy="1600201"/>
          </a:xfrm>
          <a:prstGeom prst="roundRect">
            <a:avLst>
              <a:gd name="adj" fmla="val 8259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A480B477-7E36-488D-A28A-EFA61031B672}"/>
              </a:ext>
            </a:extLst>
          </p:cNvPr>
          <p:cNvSpPr/>
          <p:nvPr/>
        </p:nvSpPr>
        <p:spPr>
          <a:xfrm>
            <a:off x="6893590" y="8216680"/>
            <a:ext cx="304800" cy="304628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0E62E819-5B82-4B12-8479-1AA933AA0E44}"/>
              </a:ext>
            </a:extLst>
          </p:cNvPr>
          <p:cNvSpPr/>
          <p:nvPr/>
        </p:nvSpPr>
        <p:spPr>
          <a:xfrm>
            <a:off x="6893284" y="8571540"/>
            <a:ext cx="304800" cy="304628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CA21F463-65B6-4503-BD91-03B26F672A8C}"/>
              </a:ext>
            </a:extLst>
          </p:cNvPr>
          <p:cNvSpPr/>
          <p:nvPr/>
        </p:nvSpPr>
        <p:spPr>
          <a:xfrm>
            <a:off x="6884789" y="8943743"/>
            <a:ext cx="304800" cy="304628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AFCF63A-6A87-411D-8D94-98B566E6594E}"/>
              </a:ext>
            </a:extLst>
          </p:cNvPr>
          <p:cNvSpPr txBox="1"/>
          <p:nvPr/>
        </p:nvSpPr>
        <p:spPr>
          <a:xfrm>
            <a:off x="7204753" y="8191500"/>
            <a:ext cx="25539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신고건수 상위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0% ~</a:t>
            </a:r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25%</a:t>
            </a:r>
            <a:endParaRPr lang="ko-KR" altLang="en-US" sz="1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5E1C8E8-5E69-44AF-B58E-D5889F605018}"/>
              </a:ext>
            </a:extLst>
          </p:cNvPr>
          <p:cNvSpPr txBox="1"/>
          <p:nvPr/>
        </p:nvSpPr>
        <p:spPr>
          <a:xfrm>
            <a:off x="7182090" y="8544030"/>
            <a:ext cx="26732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신고건수 상위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25% ~ 50%</a:t>
            </a:r>
            <a:endParaRPr lang="ko-KR" altLang="en-US" sz="1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F112C6A-6F7F-4F14-A338-B3E37E722C31}"/>
              </a:ext>
            </a:extLst>
          </p:cNvPr>
          <p:cNvSpPr txBox="1"/>
          <p:nvPr/>
        </p:nvSpPr>
        <p:spPr>
          <a:xfrm>
            <a:off x="7198084" y="8938377"/>
            <a:ext cx="26732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신고건수 상위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50% ~ 75%</a:t>
            </a:r>
            <a:endParaRPr lang="ko-KR" altLang="en-US" sz="1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31AEB659-589A-4CD6-8B42-32D212A443AC}"/>
              </a:ext>
            </a:extLst>
          </p:cNvPr>
          <p:cNvSpPr/>
          <p:nvPr/>
        </p:nvSpPr>
        <p:spPr>
          <a:xfrm>
            <a:off x="6893590" y="9297755"/>
            <a:ext cx="304800" cy="304628"/>
          </a:xfrm>
          <a:prstGeom prst="roundRect">
            <a:avLst/>
          </a:prstGeom>
          <a:solidFill>
            <a:srgbClr val="007E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489B389-1D9D-4E31-A222-B672250B98F5}"/>
              </a:ext>
            </a:extLst>
          </p:cNvPr>
          <p:cNvSpPr txBox="1"/>
          <p:nvPr/>
        </p:nvSpPr>
        <p:spPr>
          <a:xfrm>
            <a:off x="7198084" y="9276186"/>
            <a:ext cx="26732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신고건수 상위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75% ~ 100%</a:t>
            </a:r>
            <a:endParaRPr lang="ko-KR" altLang="en-US" sz="1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E2E7B065-0752-4C67-B66E-5313A53DA2D5}"/>
              </a:ext>
            </a:extLst>
          </p:cNvPr>
          <p:cNvSpPr/>
          <p:nvPr/>
        </p:nvSpPr>
        <p:spPr>
          <a:xfrm>
            <a:off x="46488" y="9959547"/>
            <a:ext cx="70375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visualization/4.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불법관련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112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신고 격자시각화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.html</a:t>
            </a: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AB621E99-F497-4B3E-A828-1AF791E3F5CC}"/>
              </a:ext>
            </a:extLst>
          </p:cNvPr>
          <p:cNvSpPr/>
          <p:nvPr/>
        </p:nvSpPr>
        <p:spPr>
          <a:xfrm rot="4885410">
            <a:off x="13339371" y="7118318"/>
            <a:ext cx="1032673" cy="1388956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785043FB-CB17-47D1-9727-A21E9F5E300E}"/>
              </a:ext>
            </a:extLst>
          </p:cNvPr>
          <p:cNvCxnSpPr>
            <a:cxnSpLocks/>
          </p:cNvCxnSpPr>
          <p:nvPr/>
        </p:nvCxnSpPr>
        <p:spPr>
          <a:xfrm>
            <a:off x="12711601" y="8120293"/>
            <a:ext cx="550501" cy="2228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93BEB935-E894-4613-BA16-69EBD16A01F7}"/>
              </a:ext>
            </a:extLst>
          </p:cNvPr>
          <p:cNvSpPr/>
          <p:nvPr/>
        </p:nvSpPr>
        <p:spPr>
          <a:xfrm>
            <a:off x="11124534" y="7707278"/>
            <a:ext cx="1830917" cy="429352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Object 40">
            <a:extLst>
              <a:ext uri="{FF2B5EF4-FFF2-40B4-BE49-F238E27FC236}">
                <a16:creationId xmlns:a16="http://schemas.microsoft.com/office/drawing/2014/main" id="{47497C44-2DDD-48A8-B967-5E219F6AB463}"/>
              </a:ext>
            </a:extLst>
          </p:cNvPr>
          <p:cNvSpPr txBox="1"/>
          <p:nvPr/>
        </p:nvSpPr>
        <p:spPr>
          <a:xfrm>
            <a:off x="11170460" y="7748994"/>
            <a:ext cx="174841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석교 </a:t>
            </a:r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일대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06D00BF-49D1-41F9-91FD-8ACEE4A35955}"/>
              </a:ext>
            </a:extLst>
          </p:cNvPr>
          <p:cNvSpPr/>
          <p:nvPr/>
        </p:nvSpPr>
        <p:spPr>
          <a:xfrm>
            <a:off x="7136691" y="5948659"/>
            <a:ext cx="2133599" cy="1011700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C3481E22-B3CF-4499-9E87-500E224F9400}"/>
              </a:ext>
            </a:extLst>
          </p:cNvPr>
          <p:cNvSpPr/>
          <p:nvPr/>
        </p:nvSpPr>
        <p:spPr>
          <a:xfrm rot="4885410">
            <a:off x="7868535" y="4299726"/>
            <a:ext cx="1515964" cy="1388956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C61EE7C1-3FD6-4A35-A5E0-AA07A7333B02}"/>
              </a:ext>
            </a:extLst>
          </p:cNvPr>
          <p:cNvSpPr/>
          <p:nvPr/>
        </p:nvSpPr>
        <p:spPr>
          <a:xfrm rot="4885410">
            <a:off x="8383142" y="6833568"/>
            <a:ext cx="1032673" cy="1388956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301635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00000" y="-228571"/>
            <a:ext cx="5509486" cy="2934680"/>
            <a:chOff x="400000" y="-228571"/>
            <a:chExt cx="5509486" cy="293468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0000" y="-228571"/>
              <a:ext cx="5509486" cy="293468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-650933" y="159792"/>
            <a:ext cx="7611352" cy="13900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200" kern="0" spc="-3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ORGANIZATION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8389261" y="2012560"/>
            <a:ext cx="1985677" cy="1046565"/>
            <a:chOff x="8389261" y="2012560"/>
            <a:chExt cx="1985677" cy="104656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89261" y="2012560"/>
              <a:ext cx="1985677" cy="104656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657945" y="5584962"/>
            <a:ext cx="2896667" cy="1046565"/>
            <a:chOff x="3657945" y="5584962"/>
            <a:chExt cx="2896667" cy="1046565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57945" y="5584962"/>
              <a:ext cx="2896667" cy="104656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980238" y="5584962"/>
            <a:ext cx="2896667" cy="1046565"/>
            <a:chOff x="7980238" y="5584962"/>
            <a:chExt cx="2896667" cy="1046565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980238" y="5584962"/>
              <a:ext cx="2896667" cy="1046565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302531" y="5584962"/>
            <a:ext cx="2896667" cy="1046565"/>
            <a:chOff x="12302531" y="5584962"/>
            <a:chExt cx="2896667" cy="104656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302531" y="5584962"/>
              <a:ext cx="2896667" cy="1046565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7970927" y="1791646"/>
            <a:ext cx="2839098" cy="14969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600" kern="0" spc="-400" dirty="0">
                <a:solidFill>
                  <a:srgbClr val="00153D"/>
                </a:solidFill>
                <a:latin typeface="Mplus 1p Medium" pitchFamily="34" charset="0"/>
                <a:cs typeface="Mplus 1p Medium" pitchFamily="34" charset="0"/>
              </a:rPr>
              <a:t>CEO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8080952" y="4203284"/>
            <a:ext cx="2695238" cy="250575"/>
            <a:chOff x="8080952" y="4203284"/>
            <a:chExt cx="2695238" cy="25057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8080952" y="4203284"/>
              <a:ext cx="2695238" cy="250575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428571" y="3750416"/>
            <a:ext cx="2131351" cy="250575"/>
            <a:chOff x="9428571" y="3750416"/>
            <a:chExt cx="2131351" cy="250575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0800000">
              <a:off x="9428571" y="3750416"/>
              <a:ext cx="2131351" cy="250575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095238" y="4961905"/>
            <a:ext cx="8695238" cy="250575"/>
            <a:chOff x="5095238" y="4961905"/>
            <a:chExt cx="8695238" cy="250575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-10800000">
              <a:off x="5095238" y="4961905"/>
              <a:ext cx="8695238" cy="250575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3501548" y="5242966"/>
            <a:ext cx="615873" cy="250575"/>
            <a:chOff x="13501548" y="5242966"/>
            <a:chExt cx="615873" cy="250575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13501548" y="5242966"/>
              <a:ext cx="615873" cy="250575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4798342" y="5271538"/>
            <a:ext cx="615873" cy="250575"/>
            <a:chOff x="4798342" y="5271538"/>
            <a:chExt cx="615873" cy="250575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4798342" y="5271538"/>
              <a:ext cx="615873" cy="250575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559922" y="3352421"/>
            <a:ext cx="2740048" cy="1046565"/>
            <a:chOff x="11559922" y="3352421"/>
            <a:chExt cx="2740048" cy="1046565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559922" y="3352421"/>
              <a:ext cx="2740048" cy="1046565"/>
            </a:xfrm>
            <a:prstGeom prst="rect">
              <a:avLst/>
            </a:prstGeom>
          </p:spPr>
        </p:pic>
      </p:grpSp>
      <p:sp>
        <p:nvSpPr>
          <p:cNvPr id="37" name="Object 37"/>
          <p:cNvSpPr txBox="1"/>
          <p:nvPr/>
        </p:nvSpPr>
        <p:spPr>
          <a:xfrm>
            <a:off x="10907576" y="3398013"/>
            <a:ext cx="4048016" cy="10533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900" kern="0" spc="-3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Director</a:t>
            </a:r>
            <a:endParaRPr lang="en-US" dirty="0"/>
          </a:p>
        </p:txBody>
      </p:sp>
      <p:sp>
        <p:nvSpPr>
          <p:cNvPr id="38" name="Object 38"/>
          <p:cNvSpPr txBox="1"/>
          <p:nvPr/>
        </p:nvSpPr>
        <p:spPr>
          <a:xfrm>
            <a:off x="11788972" y="5631564"/>
            <a:ext cx="3923785" cy="10537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kern="0" spc="-3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Marketing</a:t>
            </a:r>
            <a:endParaRPr lang="en-US" dirty="0"/>
          </a:p>
        </p:txBody>
      </p:sp>
      <p:sp>
        <p:nvSpPr>
          <p:cNvPr id="39" name="Object 39"/>
          <p:cNvSpPr txBox="1"/>
          <p:nvPr/>
        </p:nvSpPr>
        <p:spPr>
          <a:xfrm>
            <a:off x="7466684" y="5625738"/>
            <a:ext cx="3923785" cy="10537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kern="0" spc="-3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Planning</a:t>
            </a:r>
            <a:endParaRPr lang="en-US" dirty="0"/>
          </a:p>
        </p:txBody>
      </p:sp>
      <p:sp>
        <p:nvSpPr>
          <p:cNvPr id="40" name="Object 40"/>
          <p:cNvSpPr txBox="1"/>
          <p:nvPr/>
        </p:nvSpPr>
        <p:spPr>
          <a:xfrm>
            <a:off x="3153912" y="5625738"/>
            <a:ext cx="3923785" cy="10537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kern="0" spc="-3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System</a:t>
            </a:r>
            <a:endParaRPr lang="en-US" dirty="0"/>
          </a:p>
        </p:txBody>
      </p:sp>
      <p:grpSp>
        <p:nvGrpSpPr>
          <p:cNvPr id="1012" name="그룹 1012"/>
          <p:cNvGrpSpPr/>
          <p:nvPr/>
        </p:nvGrpSpPr>
        <p:grpSpPr>
          <a:xfrm>
            <a:off x="400000" y="7352381"/>
            <a:ext cx="17390476" cy="2609524"/>
            <a:chOff x="400000" y="7352381"/>
            <a:chExt cx="17390476" cy="2609524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00000" y="7352381"/>
              <a:ext cx="17390476" cy="2609524"/>
            </a:xfrm>
            <a:prstGeom prst="rect">
              <a:avLst/>
            </a:prstGeom>
          </p:spPr>
        </p:pic>
      </p:grpSp>
      <p:sp>
        <p:nvSpPr>
          <p:cNvPr id="44" name="Object 44"/>
          <p:cNvSpPr txBox="1"/>
          <p:nvPr/>
        </p:nvSpPr>
        <p:spPr>
          <a:xfrm>
            <a:off x="796104" y="7520654"/>
            <a:ext cx="7637009" cy="23958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800" kern="0" spc="-3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CORE</a:t>
            </a:r>
          </a:p>
          <a:p>
            <a:r>
              <a:rPr lang="en-US" sz="4800" kern="0" spc="-3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COMPETENCIES</a:t>
            </a:r>
            <a:endParaRPr lang="en-US" dirty="0"/>
          </a:p>
        </p:txBody>
      </p:sp>
      <p:grpSp>
        <p:nvGrpSpPr>
          <p:cNvPr id="1013" name="그룹 1013"/>
          <p:cNvGrpSpPr/>
          <p:nvPr/>
        </p:nvGrpSpPr>
        <p:grpSpPr>
          <a:xfrm>
            <a:off x="4903365" y="8609475"/>
            <a:ext cx="2116469" cy="148312"/>
            <a:chOff x="4903365" y="8609475"/>
            <a:chExt cx="2116469" cy="148312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-5400000">
              <a:off x="4903365" y="8609475"/>
              <a:ext cx="2116469" cy="148312"/>
            </a:xfrm>
            <a:prstGeom prst="rect">
              <a:avLst/>
            </a:prstGeom>
          </p:spPr>
        </p:pic>
      </p:grpSp>
      <p:sp>
        <p:nvSpPr>
          <p:cNvPr id="48" name="Object 48"/>
          <p:cNvSpPr txBox="1"/>
          <p:nvPr/>
        </p:nvSpPr>
        <p:spPr>
          <a:xfrm>
            <a:off x="6769269" y="7856622"/>
            <a:ext cx="14732117" cy="1655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1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'함께'를 생각합니다. 사람을 귀하게 여기고, 귀하게 대합니다.</a:t>
            </a:r>
          </a:p>
          <a:p>
            <a:r>
              <a:rPr lang="en-US" sz="31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좋은 사람들은 곧 우리의 힘입니다.</a:t>
            </a:r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2148021"/>
            <a:ext cx="18295238" cy="8137694"/>
            <a:chOff x="0" y="2148021"/>
            <a:chExt cx="18295238" cy="813769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148021"/>
              <a:ext cx="18295238" cy="813769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61661" y="3383803"/>
            <a:ext cx="5162789" cy="5162789"/>
            <a:chOff x="1661661" y="3383803"/>
            <a:chExt cx="5162789" cy="516278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1661" y="3383803"/>
              <a:ext cx="5162789" cy="5162789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739078" y="-185623"/>
            <a:ext cx="5308090" cy="25815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200" kern="0" spc="-3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MARKET</a:t>
            </a:r>
          </a:p>
          <a:p>
            <a:r>
              <a:rPr lang="en-US" sz="5200" kern="0" spc="-3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ANALYSIS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453963" y="405121"/>
            <a:ext cx="19256277" cy="139006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200" kern="0" spc="-3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온라인 편집샵 플랫폼 시장 점유율 분석 및 전망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8785077" y="6972528"/>
            <a:ext cx="8982159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D8A69"/>
                </a:solidFill>
                <a:latin typeface="Gmarket Sans Light" pitchFamily="34" charset="0"/>
                <a:cs typeface="Gmarket Sans Light" pitchFamily="34" charset="0"/>
              </a:rPr>
              <a:t>시장 점유율 분석에 관련된 텍스트를 5-6줄 내외로 적어주세요.  시장 점유율 분석에 관련된 텍스트를 5-6줄 내외로 적어주세요.  시장 점유율 분석에 관련된 텍스트를 5-6줄 내외로 적어주세요.  시장 점유율 분석에 관련된 텍스트를 5-6줄 내외로 적어주세요.  시장 점유율 분석에 관련된 텍스트를 5-6줄 내외로 적어주세요.  시장 점유율 분석에 관련된 텍스트를 5-6줄 내외로 적어주세요. 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2368998" y="2307283"/>
            <a:ext cx="3817612" cy="10216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800" kern="0" spc="-3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시장 점유율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0378584" y="5826550"/>
            <a:ext cx="1152381" cy="494560"/>
            <a:chOff x="10378584" y="5826550"/>
            <a:chExt cx="1152381" cy="49456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378584" y="5826550"/>
              <a:ext cx="1152381" cy="49456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835317" y="5280746"/>
            <a:ext cx="1152381" cy="1040364"/>
            <a:chOff x="11835317" y="5280746"/>
            <a:chExt cx="1152381" cy="104036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835317" y="5280746"/>
              <a:ext cx="1152381" cy="104036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3292049" y="4989673"/>
            <a:ext cx="1152381" cy="1331437"/>
            <a:chOff x="13292049" y="4989673"/>
            <a:chExt cx="1152381" cy="1331437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292049" y="4989673"/>
              <a:ext cx="1152381" cy="133143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4748781" y="4484398"/>
            <a:ext cx="1152381" cy="1836711"/>
            <a:chOff x="14748781" y="4484398"/>
            <a:chExt cx="1152381" cy="183671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748781" y="4484398"/>
              <a:ext cx="1152381" cy="183671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6205514" y="3233661"/>
            <a:ext cx="1152381" cy="3087448"/>
            <a:chOff x="16205514" y="3233661"/>
            <a:chExt cx="1152381" cy="3087448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6205514" y="3233661"/>
              <a:ext cx="1152381" cy="308744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85077" y="6764698"/>
            <a:ext cx="8982159" cy="229748"/>
            <a:chOff x="8785077" y="6764698"/>
            <a:chExt cx="8982159" cy="229748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785077" y="6764698"/>
              <a:ext cx="8982159" cy="229748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8552819" y="2446205"/>
            <a:ext cx="10571804" cy="844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kern="0" spc="-2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온라인 편집샵 플랫폼 시장 규모 성장 추이</a:t>
            </a:r>
            <a:endParaRPr lang="en-US" dirty="0"/>
          </a:p>
        </p:txBody>
      </p:sp>
      <p:sp>
        <p:nvSpPr>
          <p:cNvPr id="31" name="Object 31"/>
          <p:cNvSpPr txBox="1"/>
          <p:nvPr/>
        </p:nvSpPr>
        <p:spPr>
          <a:xfrm>
            <a:off x="14460401" y="4462869"/>
            <a:ext cx="1745437" cy="7670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9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50억</a:t>
            </a:r>
            <a:endParaRPr lang="en-US" dirty="0"/>
          </a:p>
        </p:txBody>
      </p:sp>
      <p:sp>
        <p:nvSpPr>
          <p:cNvPr id="32" name="Object 32"/>
          <p:cNvSpPr txBox="1"/>
          <p:nvPr/>
        </p:nvSpPr>
        <p:spPr>
          <a:xfrm>
            <a:off x="15917419" y="3024956"/>
            <a:ext cx="1728571" cy="14245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9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100억</a:t>
            </a:r>
          </a:p>
          <a:p>
            <a:pPr algn="ctr"/>
            <a:r>
              <a:rPr lang="en-US" sz="29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이상</a:t>
            </a:r>
            <a:endParaRPr lang="en-US" dirty="0"/>
          </a:p>
        </p:txBody>
      </p:sp>
      <p:sp>
        <p:nvSpPr>
          <p:cNvPr id="33" name="Object 33"/>
          <p:cNvSpPr txBox="1"/>
          <p:nvPr/>
        </p:nvSpPr>
        <p:spPr>
          <a:xfrm>
            <a:off x="12985242" y="4971189"/>
            <a:ext cx="1745487" cy="7670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9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35억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11544419" y="5317726"/>
            <a:ext cx="1745487" cy="7670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9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25억</a:t>
            </a:r>
            <a:endParaRPr lang="en-US" dirty="0"/>
          </a:p>
        </p:txBody>
      </p:sp>
      <p:sp>
        <p:nvSpPr>
          <p:cNvPr id="35" name="Object 35"/>
          <p:cNvSpPr txBox="1"/>
          <p:nvPr/>
        </p:nvSpPr>
        <p:spPr>
          <a:xfrm>
            <a:off x="10087657" y="5713697"/>
            <a:ext cx="1745487" cy="7670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9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10억</a:t>
            </a:r>
            <a:endParaRPr lang="en-US" dirty="0"/>
          </a:p>
        </p:txBody>
      </p:sp>
      <p:grpSp>
        <p:nvGrpSpPr>
          <p:cNvPr id="1009" name="그룹 1009"/>
          <p:cNvGrpSpPr/>
          <p:nvPr/>
        </p:nvGrpSpPr>
        <p:grpSpPr>
          <a:xfrm>
            <a:off x="8908900" y="6203843"/>
            <a:ext cx="1152381" cy="123180"/>
            <a:chOff x="8908900" y="6203843"/>
            <a:chExt cx="1152381" cy="123180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908900" y="6203843"/>
              <a:ext cx="1152381" cy="123180"/>
            </a:xfrm>
            <a:prstGeom prst="rect">
              <a:avLst/>
            </a:prstGeom>
          </p:spPr>
        </p:pic>
      </p:grpSp>
      <p:sp>
        <p:nvSpPr>
          <p:cNvPr id="39" name="Object 39"/>
          <p:cNvSpPr txBox="1"/>
          <p:nvPr/>
        </p:nvSpPr>
        <p:spPr>
          <a:xfrm>
            <a:off x="8620804" y="6322714"/>
            <a:ext cx="1728571" cy="5000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2000</a:t>
            </a:r>
            <a:endParaRPr lang="en-US" dirty="0"/>
          </a:p>
        </p:txBody>
      </p:sp>
      <p:sp>
        <p:nvSpPr>
          <p:cNvPr id="40" name="Object 40"/>
          <p:cNvSpPr txBox="1"/>
          <p:nvPr/>
        </p:nvSpPr>
        <p:spPr>
          <a:xfrm>
            <a:off x="10080129" y="6322714"/>
            <a:ext cx="1728571" cy="5000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2005</a:t>
            </a:r>
            <a:endParaRPr lang="en-US" dirty="0"/>
          </a:p>
        </p:txBody>
      </p:sp>
      <p:sp>
        <p:nvSpPr>
          <p:cNvPr id="41" name="Object 41"/>
          <p:cNvSpPr txBox="1"/>
          <p:nvPr/>
        </p:nvSpPr>
        <p:spPr>
          <a:xfrm>
            <a:off x="11539454" y="6322714"/>
            <a:ext cx="1728571" cy="5000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2010</a:t>
            </a:r>
            <a:endParaRPr lang="en-US" dirty="0"/>
          </a:p>
        </p:txBody>
      </p:sp>
      <p:sp>
        <p:nvSpPr>
          <p:cNvPr id="42" name="Object 42"/>
          <p:cNvSpPr txBox="1"/>
          <p:nvPr/>
        </p:nvSpPr>
        <p:spPr>
          <a:xfrm>
            <a:off x="12998779" y="6322714"/>
            <a:ext cx="1728571" cy="5000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2015</a:t>
            </a:r>
            <a:endParaRPr lang="en-US" dirty="0"/>
          </a:p>
        </p:txBody>
      </p:sp>
      <p:sp>
        <p:nvSpPr>
          <p:cNvPr id="43" name="Object 43"/>
          <p:cNvSpPr txBox="1"/>
          <p:nvPr/>
        </p:nvSpPr>
        <p:spPr>
          <a:xfrm>
            <a:off x="14458104" y="6322714"/>
            <a:ext cx="1728571" cy="5000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2018</a:t>
            </a:r>
            <a:endParaRPr lang="en-US" dirty="0"/>
          </a:p>
        </p:txBody>
      </p:sp>
      <p:sp>
        <p:nvSpPr>
          <p:cNvPr id="44" name="Object 44"/>
          <p:cNvSpPr txBox="1"/>
          <p:nvPr/>
        </p:nvSpPr>
        <p:spPr>
          <a:xfrm>
            <a:off x="15917429" y="6322714"/>
            <a:ext cx="1728571" cy="5000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2020</a:t>
            </a:r>
            <a:endParaRPr lang="en-US" dirty="0"/>
          </a:p>
        </p:txBody>
      </p:sp>
      <p:pic>
        <p:nvPicPr>
          <p:cNvPr id="45" name="Object 4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652138" y="2924848"/>
            <a:ext cx="5251333" cy="677451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715216" y="3446398"/>
            <a:ext cx="3436460" cy="3428846"/>
            <a:chOff x="9715216" y="3446398"/>
            <a:chExt cx="3436460" cy="342884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15216" y="3446398"/>
              <a:ext cx="3436460" cy="342884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4288583" y="3437029"/>
            <a:ext cx="3436460" cy="3428846"/>
            <a:chOff x="14288583" y="3437029"/>
            <a:chExt cx="3436460" cy="342884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288583" y="3437029"/>
              <a:ext cx="3436460" cy="342884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5136407" y="3533477"/>
            <a:ext cx="3436460" cy="3428846"/>
            <a:chOff x="5136407" y="3533477"/>
            <a:chExt cx="3436460" cy="342884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136407" y="3533477"/>
              <a:ext cx="3436460" cy="342884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51035" y="3533477"/>
            <a:ext cx="3436460" cy="3428846"/>
            <a:chOff x="551035" y="3533477"/>
            <a:chExt cx="3436460" cy="342884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51035" y="3533477"/>
              <a:ext cx="3436460" cy="342884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585373" y="4399305"/>
            <a:ext cx="4538529" cy="5886409"/>
            <a:chOff x="4585373" y="4399305"/>
            <a:chExt cx="4538529" cy="58864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85373" y="4399305"/>
              <a:ext cx="4538529" cy="5886409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665570" y="-113786"/>
            <a:ext cx="6405772" cy="31154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300" kern="0" spc="-4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SWOT</a:t>
            </a:r>
          </a:p>
          <a:p>
            <a:r>
              <a:rPr lang="en-US" sz="6300" kern="0" spc="-4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ANALYSIS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0" y="4394338"/>
            <a:ext cx="4538529" cy="5891377"/>
            <a:chOff x="0" y="4394338"/>
            <a:chExt cx="4538529" cy="5891377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4394338"/>
              <a:ext cx="4538529" cy="5891377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565190" y="5049552"/>
            <a:ext cx="5112223" cy="47216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endParaRPr lang="en-US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13737548" y="4394904"/>
            <a:ext cx="4548166" cy="5890810"/>
            <a:chOff x="13737548" y="4394904"/>
            <a:chExt cx="4548166" cy="5890810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737548" y="4394904"/>
              <a:ext cx="4548166" cy="5890810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9161544" y="4399305"/>
            <a:ext cx="4538529" cy="5886409"/>
            <a:chOff x="9161544" y="4399305"/>
            <a:chExt cx="4538529" cy="5886409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61544" y="4399305"/>
              <a:ext cx="4538529" cy="5886409"/>
            </a:xfrm>
            <a:prstGeom prst="rect">
              <a:avLst/>
            </a:prstGeom>
          </p:spPr>
        </p:pic>
      </p:grpSp>
      <p:sp>
        <p:nvSpPr>
          <p:cNvPr id="28" name="Object 28"/>
          <p:cNvSpPr txBox="1"/>
          <p:nvPr/>
        </p:nvSpPr>
        <p:spPr>
          <a:xfrm>
            <a:off x="492312" y="4387030"/>
            <a:ext cx="3438344" cy="9004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400" kern="0" spc="-2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STRENGTH</a:t>
            </a:r>
            <a:endParaRPr lang="en-US" dirty="0"/>
          </a:p>
        </p:txBody>
      </p:sp>
      <p:sp>
        <p:nvSpPr>
          <p:cNvPr id="29" name="Object 29"/>
          <p:cNvSpPr txBox="1"/>
          <p:nvPr/>
        </p:nvSpPr>
        <p:spPr>
          <a:xfrm>
            <a:off x="5135465" y="4375233"/>
            <a:ext cx="3438344" cy="9004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400" kern="0" spc="-2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WEAKNESS</a:t>
            </a:r>
            <a:endParaRPr lang="en-US" dirty="0"/>
          </a:p>
        </p:txBody>
      </p:sp>
      <p:sp>
        <p:nvSpPr>
          <p:cNvPr id="30" name="Object 30"/>
          <p:cNvSpPr txBox="1"/>
          <p:nvPr/>
        </p:nvSpPr>
        <p:spPr>
          <a:xfrm>
            <a:off x="9297527" y="4388733"/>
            <a:ext cx="4271838" cy="9004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400" kern="0" spc="-2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OPPORTUNITY</a:t>
            </a:r>
            <a:endParaRPr lang="en-US" dirty="0"/>
          </a:p>
        </p:txBody>
      </p:sp>
      <p:sp>
        <p:nvSpPr>
          <p:cNvPr id="31" name="Object 31"/>
          <p:cNvSpPr txBox="1"/>
          <p:nvPr/>
        </p:nvSpPr>
        <p:spPr>
          <a:xfrm>
            <a:off x="13870894" y="4360418"/>
            <a:ext cx="4271838" cy="9004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400" kern="0" spc="-2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THREAT</a:t>
            </a:r>
            <a:endParaRPr lang="en-US" dirty="0"/>
          </a:p>
        </p:txBody>
      </p:sp>
      <p:sp>
        <p:nvSpPr>
          <p:cNvPr id="32" name="Object 32"/>
          <p:cNvSpPr txBox="1"/>
          <p:nvPr/>
        </p:nvSpPr>
        <p:spPr>
          <a:xfrm>
            <a:off x="1847222" y="3202932"/>
            <a:ext cx="844085" cy="15738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900" kern="0" spc="-400" dirty="0">
                <a:solidFill>
                  <a:srgbClr val="FFFFFF"/>
                </a:solidFill>
                <a:latin typeface="Mplus 1p Bold" pitchFamily="34" charset="0"/>
                <a:cs typeface="Mplus 1p Bold" pitchFamily="34" charset="0"/>
              </a:rPr>
              <a:t>S</a:t>
            </a:r>
            <a:endParaRPr lang="en-US" dirty="0"/>
          </a:p>
        </p:txBody>
      </p:sp>
      <p:sp>
        <p:nvSpPr>
          <p:cNvPr id="33" name="Object 33"/>
          <p:cNvSpPr txBox="1"/>
          <p:nvPr/>
        </p:nvSpPr>
        <p:spPr>
          <a:xfrm>
            <a:off x="6432555" y="3202932"/>
            <a:ext cx="844085" cy="15738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900" kern="0" spc="-400" dirty="0">
                <a:solidFill>
                  <a:srgbClr val="FFFFFF"/>
                </a:solidFill>
                <a:latin typeface="Mplus 1p Bold" pitchFamily="34" charset="0"/>
                <a:cs typeface="Mplus 1p Bold" pitchFamily="34" charset="0"/>
              </a:rPr>
              <a:t>W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11011404" y="3156326"/>
            <a:ext cx="844085" cy="15738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900" kern="0" spc="-400" dirty="0">
                <a:solidFill>
                  <a:srgbClr val="FFFFFF"/>
                </a:solidFill>
                <a:latin typeface="Mplus 1p Bold" pitchFamily="34" charset="0"/>
                <a:cs typeface="Mplus 1p Bold" pitchFamily="34" charset="0"/>
              </a:rPr>
              <a:t>O</a:t>
            </a:r>
            <a:endParaRPr lang="en-US" dirty="0"/>
          </a:p>
        </p:txBody>
      </p:sp>
      <p:sp>
        <p:nvSpPr>
          <p:cNvPr id="35" name="Object 35"/>
          <p:cNvSpPr txBox="1"/>
          <p:nvPr/>
        </p:nvSpPr>
        <p:spPr>
          <a:xfrm>
            <a:off x="15584731" y="3146961"/>
            <a:ext cx="844085" cy="15738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900" kern="0" spc="-400" dirty="0">
                <a:solidFill>
                  <a:srgbClr val="FFFFFF"/>
                </a:solidFill>
                <a:latin typeface="Mplus 1p Bold" pitchFamily="34" charset="0"/>
                <a:cs typeface="Mplus 1p Bold" pitchFamily="34" charset="0"/>
              </a:rPr>
              <a:t>T</a:t>
            </a:r>
            <a:endParaRPr lang="en-US" dirty="0"/>
          </a:p>
        </p:txBody>
      </p:sp>
      <p:sp>
        <p:nvSpPr>
          <p:cNvPr id="36" name="Object 36"/>
          <p:cNvSpPr txBox="1"/>
          <p:nvPr/>
        </p:nvSpPr>
        <p:spPr>
          <a:xfrm>
            <a:off x="5136407" y="5049552"/>
            <a:ext cx="5112223" cy="47216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endParaRPr lang="en-US" dirty="0"/>
          </a:p>
        </p:txBody>
      </p:sp>
      <p:sp>
        <p:nvSpPr>
          <p:cNvPr id="37" name="Object 37"/>
          <p:cNvSpPr txBox="1"/>
          <p:nvPr/>
        </p:nvSpPr>
        <p:spPr>
          <a:xfrm>
            <a:off x="9715216" y="5049552"/>
            <a:ext cx="5112223" cy="47216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endParaRPr lang="en-US" dirty="0"/>
          </a:p>
        </p:txBody>
      </p:sp>
      <p:sp>
        <p:nvSpPr>
          <p:cNvPr id="38" name="Object 38"/>
          <p:cNvSpPr txBox="1"/>
          <p:nvPr/>
        </p:nvSpPr>
        <p:spPr>
          <a:xfrm>
            <a:off x="14372686" y="5049552"/>
            <a:ext cx="5112223" cy="47216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- 관련된 내용을 적어주세요.</a:t>
            </a:r>
          </a:p>
          <a:p>
            <a:pPr algn="just"/>
            <a:endParaRPr lang="en-US" dirty="0"/>
          </a:p>
        </p:txBody>
      </p:sp>
      <p:sp>
        <p:nvSpPr>
          <p:cNvPr id="39" name="Object 39"/>
          <p:cNvSpPr txBox="1"/>
          <p:nvPr/>
        </p:nvSpPr>
        <p:spPr>
          <a:xfrm>
            <a:off x="13521123" y="36027"/>
            <a:ext cx="6305880" cy="273081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000" kern="0" spc="-100" dirty="0">
                <a:solidFill>
                  <a:srgbClr val="FD8A69"/>
                </a:solidFill>
                <a:latin typeface="Gmarket Sans Light" pitchFamily="34" charset="0"/>
                <a:cs typeface="Gmarket Sans Light" pitchFamily="34" charset="0"/>
              </a:rPr>
              <a:t>관련된 텍스트를 3-4줄 내외로 적어주세요.  관련된 텍스트를 3-4줄 내외로 적어주세요.  관련된 텍스트를 3-4줄 내외로 적어주세요.  관련된 텍스트를 3-4줄 내외로 적어주세요.  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09524" y="-109285"/>
            <a:ext cx="7750000" cy="25815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200" kern="0" spc="-3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SERVICE</a:t>
            </a:r>
          </a:p>
          <a:p>
            <a:r>
              <a:rPr lang="en-US" sz="5200" kern="0" spc="-3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INTRODUCTION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910975" y="5191626"/>
            <a:ext cx="3165931" cy="1931815"/>
            <a:chOff x="1910975" y="5191626"/>
            <a:chExt cx="3165931" cy="1931815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10975" y="5191626"/>
              <a:ext cx="3165931" cy="193181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315325" y="7353337"/>
            <a:ext cx="2198770" cy="1500290"/>
            <a:chOff x="8315325" y="7353337"/>
            <a:chExt cx="2198770" cy="150029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15325" y="7353337"/>
              <a:ext cx="2198770" cy="15002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35792" y="7252689"/>
            <a:ext cx="3916299" cy="1549206"/>
            <a:chOff x="1535792" y="7252689"/>
            <a:chExt cx="3916299" cy="154920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35792" y="7252689"/>
              <a:ext cx="3916299" cy="1549206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329153" y="7288256"/>
            <a:ext cx="3532458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D8A69"/>
                </a:solidFill>
                <a:latin typeface="Gmarket Sans Light" pitchFamily="34" charset="0"/>
                <a:cs typeface="Gmarket Sans Light" pitchFamily="34" charset="0"/>
              </a:rPr>
              <a:t>소비자의 NEEDS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1141717" y="7781326"/>
            <a:ext cx="4729844" cy="97403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kern="0" spc="-1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착하게 생산된 건강한 제품을 쉽고 빠르게 찾고 구매하는 것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13024100" y="7304421"/>
            <a:ext cx="3916299" cy="1549206"/>
            <a:chOff x="13024100" y="7304421"/>
            <a:chExt cx="3916299" cy="154920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024100" y="7304421"/>
              <a:ext cx="3916299" cy="1549206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13817456" y="7298089"/>
            <a:ext cx="3532458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D8A69"/>
                </a:solidFill>
                <a:latin typeface="Gmarket Sans Light" pitchFamily="34" charset="0"/>
                <a:cs typeface="Gmarket Sans Light" pitchFamily="34" charset="0"/>
              </a:rPr>
              <a:t>생산자의 NEEDS</a:t>
            </a:r>
            <a:endParaRPr lang="en-US" dirty="0"/>
          </a:p>
        </p:txBody>
      </p:sp>
      <p:sp>
        <p:nvSpPr>
          <p:cNvPr id="18" name="Object 18"/>
          <p:cNvSpPr txBox="1"/>
          <p:nvPr/>
        </p:nvSpPr>
        <p:spPr>
          <a:xfrm>
            <a:off x="12630006" y="7824116"/>
            <a:ext cx="4729844" cy="97403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kern="0" spc="-1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좋은 제품을 쉽게 홍보, 판매하고 질좋은 제품에 집중하는 것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4227110" y="5616172"/>
            <a:ext cx="1510278" cy="1559001"/>
            <a:chOff x="14227110" y="5616172"/>
            <a:chExt cx="1510278" cy="1559001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227110" y="5616172"/>
              <a:ext cx="1510278" cy="155900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315325" y="1719825"/>
            <a:ext cx="1892578" cy="1777567"/>
            <a:chOff x="8315325" y="1719825"/>
            <a:chExt cx="1892578" cy="1777567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315325" y="1719825"/>
              <a:ext cx="1892578" cy="1777567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303465" y="3670991"/>
            <a:ext cx="3916299" cy="712194"/>
            <a:chOff x="7303465" y="3670991"/>
            <a:chExt cx="3916299" cy="712194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303465" y="3670991"/>
              <a:ext cx="3916299" cy="712194"/>
            </a:xfrm>
            <a:prstGeom prst="rect">
              <a:avLst/>
            </a:prstGeom>
          </p:spPr>
        </p:pic>
      </p:grpSp>
      <p:sp>
        <p:nvSpPr>
          <p:cNvPr id="28" name="Object 28"/>
          <p:cNvSpPr txBox="1"/>
          <p:nvPr/>
        </p:nvSpPr>
        <p:spPr>
          <a:xfrm>
            <a:off x="7495395" y="3702431"/>
            <a:ext cx="3532458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kern="0" spc="-200" dirty="0">
                <a:solidFill>
                  <a:srgbClr val="FD8A69"/>
                </a:solidFill>
                <a:latin typeface="Gmarket Sans Light" pitchFamily="34" charset="0"/>
                <a:cs typeface="Gmarket Sans Light" pitchFamily="34" charset="0"/>
              </a:rPr>
              <a:t>MIRI SHOP</a:t>
            </a:r>
            <a:endParaRPr lang="en-US" dirty="0"/>
          </a:p>
        </p:txBody>
      </p:sp>
      <p:sp>
        <p:nvSpPr>
          <p:cNvPr id="29" name="Object 29"/>
          <p:cNvSpPr txBox="1"/>
          <p:nvPr/>
        </p:nvSpPr>
        <p:spPr>
          <a:xfrm>
            <a:off x="4778069" y="4326981"/>
            <a:ext cx="4729844" cy="14111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kern="0" spc="-1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직접 좋은 제품을 선별해 소비자가 직접 제품을 알아보고 비교하는 수고를 덜 수 있다</a:t>
            </a:r>
            <a:endParaRPr lang="en-US" dirty="0"/>
          </a:p>
        </p:txBody>
      </p:sp>
      <p:sp>
        <p:nvSpPr>
          <p:cNvPr id="30" name="Object 30"/>
          <p:cNvSpPr txBox="1"/>
          <p:nvPr/>
        </p:nvSpPr>
        <p:spPr>
          <a:xfrm>
            <a:off x="9082563" y="4326981"/>
            <a:ext cx="4729844" cy="14111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kern="0" spc="-1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질 좋은 제품을 소비자에게 쉽게 홍보하고 판매할 수 있고 생산에 집중할 수 있다</a:t>
            </a:r>
            <a:endParaRPr lang="en-US" dirty="0"/>
          </a:p>
        </p:txBody>
      </p:sp>
      <p:grpSp>
        <p:nvGrpSpPr>
          <p:cNvPr id="1008" name="그룹 1008"/>
          <p:cNvGrpSpPr/>
          <p:nvPr/>
        </p:nvGrpSpPr>
        <p:grpSpPr>
          <a:xfrm>
            <a:off x="11074972" y="6471776"/>
            <a:ext cx="2512860" cy="271275"/>
            <a:chOff x="11074972" y="6471776"/>
            <a:chExt cx="2512860" cy="271275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2640000">
              <a:off x="11074972" y="6471776"/>
              <a:ext cx="2512860" cy="271275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5049013" y="6288924"/>
            <a:ext cx="2512860" cy="271275"/>
            <a:chOff x="5049013" y="6288924"/>
            <a:chExt cx="2512860" cy="271275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2640000">
              <a:off x="5049013" y="6288924"/>
              <a:ext cx="2512860" cy="271275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5307421" y="7967845"/>
            <a:ext cx="2852907" cy="271275"/>
            <a:chOff x="5307421" y="7967845"/>
            <a:chExt cx="2852907" cy="271275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307421" y="7967845"/>
              <a:ext cx="2852907" cy="271275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0565406" y="7967845"/>
            <a:ext cx="2458694" cy="271275"/>
            <a:chOff x="10565406" y="7967845"/>
            <a:chExt cx="2458694" cy="271275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565406" y="7967845"/>
              <a:ext cx="2458694" cy="271275"/>
            </a:xfrm>
            <a:prstGeom prst="rect">
              <a:avLst/>
            </a:prstGeom>
          </p:spPr>
        </p:pic>
      </p:grpSp>
      <p:sp>
        <p:nvSpPr>
          <p:cNvPr id="43" name="Object 43"/>
          <p:cNvSpPr txBox="1"/>
          <p:nvPr/>
        </p:nvSpPr>
        <p:spPr>
          <a:xfrm>
            <a:off x="13532599" y="95274"/>
            <a:ext cx="6465381" cy="26056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1800" kern="0" spc="-1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서비스에 대한 부가적인 내용이나 설명을 작성해 주세요. 서비스에 대한 부가적인 내용이나 설명을 작성해 주세요. 서비스에 대한 부가적인 내용이나 설명을 작성해 주세요. 서비스에 대한 부가적인 내용이나 설명을 작성해 주세요. 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BFE9DF6-A9B6-45A6-A156-D17A9CF9118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153D"/>
          </a:solidFill>
          <a:ln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6172200" y="4543335"/>
            <a:ext cx="5791200" cy="12003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1.</a:t>
            </a:r>
            <a:r>
              <a:rPr lang="ko-KR" alt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원도심</a:t>
            </a:r>
            <a:r>
              <a:rPr 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 </a:t>
            </a:r>
            <a:r>
              <a:rPr lang="ko-KR" alt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분석</a:t>
            </a:r>
            <a:endParaRPr lang="en-US" sz="7200" b="1" dirty="0">
              <a:solidFill>
                <a:srgbClr val="FD8A69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7997522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47619" y="-179606"/>
            <a:ext cx="5700000" cy="37730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200" kern="0" spc="-3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BUSINESS</a:t>
            </a:r>
          </a:p>
          <a:p>
            <a:r>
              <a:rPr lang="en-US" sz="5200" kern="0" spc="-300" dirty="0">
                <a:solidFill>
                  <a:srgbClr val="FD8A69"/>
                </a:solidFill>
                <a:latin typeface="Mplus 1p" pitchFamily="34" charset="0"/>
                <a:cs typeface="Mplus 1p" pitchFamily="34" charset="0"/>
              </a:rPr>
              <a:t>OPERATION PLAN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6990476" y="999367"/>
            <a:ext cx="7904762" cy="1796741"/>
            <a:chOff x="6990476" y="999367"/>
            <a:chExt cx="7904762" cy="179674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90476" y="999367"/>
              <a:ext cx="7904762" cy="179674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990476" y="2934999"/>
            <a:ext cx="7904762" cy="2761905"/>
            <a:chOff x="6990476" y="2934999"/>
            <a:chExt cx="7904762" cy="276190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90476" y="2934999"/>
              <a:ext cx="7904762" cy="276190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990476" y="5835796"/>
            <a:ext cx="7904762" cy="1834836"/>
            <a:chOff x="6990476" y="5835796"/>
            <a:chExt cx="7904762" cy="183483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990476" y="5835796"/>
              <a:ext cx="7904762" cy="183483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990476" y="7809524"/>
            <a:ext cx="7904762" cy="1803006"/>
            <a:chOff x="6990476" y="7809524"/>
            <a:chExt cx="7904762" cy="180300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90476" y="7809524"/>
              <a:ext cx="7904762" cy="1803006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7428571" y="1227268"/>
            <a:ext cx="99428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1. 사업 인력 구성</a:t>
            </a:r>
            <a:endParaRPr lang="en-US" dirty="0"/>
          </a:p>
        </p:txBody>
      </p:sp>
      <p:sp>
        <p:nvSpPr>
          <p:cNvPr id="16" name="Object 16"/>
          <p:cNvSpPr txBox="1"/>
          <p:nvPr/>
        </p:nvSpPr>
        <p:spPr>
          <a:xfrm>
            <a:off x="7428571" y="1919373"/>
            <a:ext cx="99428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2. 세부 사업 계획 수립</a:t>
            </a:r>
            <a:endParaRPr lang="en-US" dirty="0"/>
          </a:p>
        </p:txBody>
      </p:sp>
      <p:sp>
        <p:nvSpPr>
          <p:cNvPr id="17" name="Object 17"/>
          <p:cNvSpPr txBox="1"/>
          <p:nvPr/>
        </p:nvSpPr>
        <p:spPr>
          <a:xfrm>
            <a:off x="7428571" y="3151478"/>
            <a:ext cx="99428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1. 관련된 내용을 한줄로 적어주세요</a:t>
            </a:r>
            <a:endParaRPr lang="en-US" dirty="0"/>
          </a:p>
        </p:txBody>
      </p:sp>
      <p:sp>
        <p:nvSpPr>
          <p:cNvPr id="18" name="Object 18"/>
          <p:cNvSpPr txBox="1"/>
          <p:nvPr/>
        </p:nvSpPr>
        <p:spPr>
          <a:xfrm>
            <a:off x="7428571" y="3843584"/>
            <a:ext cx="99428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2. 관련된 내용을 한줄로 적어주세요</a:t>
            </a:r>
            <a:endParaRPr lang="en-US" dirty="0"/>
          </a:p>
        </p:txBody>
      </p:sp>
      <p:sp>
        <p:nvSpPr>
          <p:cNvPr id="19" name="Object 19"/>
          <p:cNvSpPr txBox="1"/>
          <p:nvPr/>
        </p:nvSpPr>
        <p:spPr>
          <a:xfrm>
            <a:off x="7428571" y="4492230"/>
            <a:ext cx="99428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3. 관련된 내용을 한줄로 적어주세요</a:t>
            </a:r>
            <a:endParaRPr lang="en-US" dirty="0"/>
          </a:p>
        </p:txBody>
      </p:sp>
      <p:sp>
        <p:nvSpPr>
          <p:cNvPr id="20" name="Object 20"/>
          <p:cNvSpPr txBox="1"/>
          <p:nvPr/>
        </p:nvSpPr>
        <p:spPr>
          <a:xfrm>
            <a:off x="7428571" y="6117644"/>
            <a:ext cx="99428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1. 관련된 내용을 한줄로 적어주세요</a:t>
            </a:r>
            <a:endParaRPr lang="en-US" dirty="0"/>
          </a:p>
        </p:txBody>
      </p:sp>
      <p:sp>
        <p:nvSpPr>
          <p:cNvPr id="21" name="Object 21"/>
          <p:cNvSpPr txBox="1"/>
          <p:nvPr/>
        </p:nvSpPr>
        <p:spPr>
          <a:xfrm>
            <a:off x="7428571" y="6809750"/>
            <a:ext cx="99428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2. 관련된 내용을 한줄로 적어주세요</a:t>
            </a:r>
            <a:endParaRPr lang="en-US" dirty="0"/>
          </a:p>
        </p:txBody>
      </p:sp>
      <p:sp>
        <p:nvSpPr>
          <p:cNvPr id="22" name="Object 22"/>
          <p:cNvSpPr txBox="1"/>
          <p:nvPr/>
        </p:nvSpPr>
        <p:spPr>
          <a:xfrm>
            <a:off x="7428571" y="8094505"/>
            <a:ext cx="99428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1. 관련된 내용을 한줄로 적어주세요</a:t>
            </a:r>
            <a:endParaRPr lang="en-US" dirty="0"/>
          </a:p>
        </p:txBody>
      </p:sp>
      <p:sp>
        <p:nvSpPr>
          <p:cNvPr id="23" name="Object 23"/>
          <p:cNvSpPr txBox="1"/>
          <p:nvPr/>
        </p:nvSpPr>
        <p:spPr>
          <a:xfrm>
            <a:off x="7428571" y="8786611"/>
            <a:ext cx="99428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FFFFF"/>
                </a:solidFill>
                <a:latin typeface="Gmarket Sans Light" pitchFamily="34" charset="0"/>
                <a:cs typeface="Gmarket Sans Light" pitchFamily="34" charset="0"/>
              </a:rPr>
              <a:t>2. 관련된 내용을 한줄로 적어주세요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5085714" y="989843"/>
            <a:ext cx="2457143" cy="1796741"/>
            <a:chOff x="15085714" y="989843"/>
            <a:chExt cx="2457143" cy="179674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85714" y="989843"/>
              <a:ext cx="2457143" cy="1796741"/>
            </a:xfrm>
            <a:prstGeom prst="rect">
              <a:avLst/>
            </a:prstGeom>
          </p:spPr>
        </p:pic>
      </p:grpSp>
      <p:sp>
        <p:nvSpPr>
          <p:cNvPr id="27" name="Object 27"/>
          <p:cNvSpPr txBox="1"/>
          <p:nvPr/>
        </p:nvSpPr>
        <p:spPr>
          <a:xfrm>
            <a:off x="15306390" y="1512983"/>
            <a:ext cx="30522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2021년 10월 중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15085714" y="2934999"/>
            <a:ext cx="2457143" cy="2760239"/>
            <a:chOff x="15085714" y="2934999"/>
            <a:chExt cx="2457143" cy="2760239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085714" y="2934999"/>
              <a:ext cx="2457143" cy="2760239"/>
            </a:xfrm>
            <a:prstGeom prst="rect">
              <a:avLst/>
            </a:prstGeom>
          </p:spPr>
        </p:pic>
      </p:grpSp>
      <p:sp>
        <p:nvSpPr>
          <p:cNvPr id="31" name="Object 31"/>
          <p:cNvSpPr txBox="1"/>
          <p:nvPr/>
        </p:nvSpPr>
        <p:spPr>
          <a:xfrm>
            <a:off x="15306381" y="3958230"/>
            <a:ext cx="30522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2021년 12월 중</a:t>
            </a:r>
            <a:endParaRPr lang="en-US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15085714" y="5866667"/>
            <a:ext cx="2457143" cy="1796741"/>
            <a:chOff x="15085714" y="5866667"/>
            <a:chExt cx="2457143" cy="1796741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85714" y="5866667"/>
              <a:ext cx="2457143" cy="1796741"/>
            </a:xfrm>
            <a:prstGeom prst="rect">
              <a:avLst/>
            </a:prstGeom>
          </p:spPr>
        </p:pic>
      </p:grpSp>
      <p:sp>
        <p:nvSpPr>
          <p:cNvPr id="35" name="Object 35"/>
          <p:cNvSpPr txBox="1"/>
          <p:nvPr/>
        </p:nvSpPr>
        <p:spPr>
          <a:xfrm>
            <a:off x="15306381" y="6389802"/>
            <a:ext cx="30522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2022년 2월 중</a:t>
            </a:r>
            <a:endParaRPr lang="en-US" dirty="0"/>
          </a:p>
        </p:txBody>
      </p:sp>
      <p:grpSp>
        <p:nvGrpSpPr>
          <p:cNvPr id="1008" name="그룹 1008"/>
          <p:cNvGrpSpPr/>
          <p:nvPr/>
        </p:nvGrpSpPr>
        <p:grpSpPr>
          <a:xfrm>
            <a:off x="15085714" y="7806265"/>
            <a:ext cx="2457143" cy="1796741"/>
            <a:chOff x="15085714" y="7806265"/>
            <a:chExt cx="2457143" cy="1796741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85714" y="7806265"/>
              <a:ext cx="2457143" cy="1796741"/>
            </a:xfrm>
            <a:prstGeom prst="rect">
              <a:avLst/>
            </a:prstGeom>
          </p:spPr>
        </p:pic>
      </p:grpSp>
      <p:sp>
        <p:nvSpPr>
          <p:cNvPr id="39" name="Object 39"/>
          <p:cNvSpPr txBox="1"/>
          <p:nvPr/>
        </p:nvSpPr>
        <p:spPr>
          <a:xfrm>
            <a:off x="15306381" y="8329402"/>
            <a:ext cx="3052257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00153D"/>
                </a:solidFill>
                <a:latin typeface="Gmarket Sans Medium" pitchFamily="34" charset="0"/>
                <a:cs typeface="Gmarket Sans Medium" pitchFamily="34" charset="0"/>
              </a:rPr>
              <a:t>2022년 4월 중</a:t>
            </a:r>
            <a:endParaRPr lang="en-US" dirty="0"/>
          </a:p>
        </p:txBody>
      </p:sp>
      <p:sp>
        <p:nvSpPr>
          <p:cNvPr id="40" name="Object 40"/>
          <p:cNvSpPr txBox="1"/>
          <p:nvPr/>
        </p:nvSpPr>
        <p:spPr>
          <a:xfrm>
            <a:off x="647619" y="5504061"/>
            <a:ext cx="5571429" cy="48913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사업 추진 계획서에 대한 부가적인 내용이나 설명을 작성해 주세요. 사업 추진 계획서에 대한 부가적인 내용이나 설명을 작성해 주세요. 사업 추진 계획서에 대한 부가적인 내용이나 설명을 작성해 주세요.</a:t>
            </a:r>
            <a:endParaRPr lang="en-US" dirty="0"/>
          </a:p>
        </p:txBody>
      </p:sp>
      <p:grpSp>
        <p:nvGrpSpPr>
          <p:cNvPr id="1009" name="그룹 1009"/>
          <p:cNvGrpSpPr/>
          <p:nvPr/>
        </p:nvGrpSpPr>
        <p:grpSpPr>
          <a:xfrm>
            <a:off x="5608309" y="1509180"/>
            <a:ext cx="1799425" cy="763421"/>
            <a:chOff x="5608309" y="1509180"/>
            <a:chExt cx="1799425" cy="763421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5608309" y="1509180"/>
              <a:ext cx="1799425" cy="763421"/>
            </a:xfrm>
            <a:prstGeom prst="rect">
              <a:avLst/>
            </a:prstGeom>
          </p:spPr>
        </p:pic>
      </p:grpSp>
      <p:sp>
        <p:nvSpPr>
          <p:cNvPr id="44" name="Object 44"/>
          <p:cNvSpPr txBox="1"/>
          <p:nvPr/>
        </p:nvSpPr>
        <p:spPr>
          <a:xfrm>
            <a:off x="6180797" y="1345930"/>
            <a:ext cx="763343" cy="12197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600" kern="0" spc="-300" dirty="0">
                <a:solidFill>
                  <a:srgbClr val="FFFFFF"/>
                </a:solidFill>
                <a:latin typeface="Gmarket Sans Medium" pitchFamily="34" charset="0"/>
                <a:cs typeface="Gmarket Sans Medium" pitchFamily="34" charset="0"/>
              </a:rPr>
              <a:t>1</a:t>
            </a:r>
            <a:endParaRPr lang="en-US" dirty="0"/>
          </a:p>
        </p:txBody>
      </p:sp>
      <p:grpSp>
        <p:nvGrpSpPr>
          <p:cNvPr id="1010" name="그룹 1010"/>
          <p:cNvGrpSpPr/>
          <p:nvPr/>
        </p:nvGrpSpPr>
        <p:grpSpPr>
          <a:xfrm>
            <a:off x="5608309" y="3453001"/>
            <a:ext cx="1799425" cy="763421"/>
            <a:chOff x="5608309" y="3453001"/>
            <a:chExt cx="1799425" cy="763421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5608309" y="3453001"/>
              <a:ext cx="1799425" cy="763421"/>
            </a:xfrm>
            <a:prstGeom prst="rect">
              <a:avLst/>
            </a:prstGeom>
          </p:spPr>
        </p:pic>
      </p:grpSp>
      <p:sp>
        <p:nvSpPr>
          <p:cNvPr id="48" name="Object 48"/>
          <p:cNvSpPr txBox="1"/>
          <p:nvPr/>
        </p:nvSpPr>
        <p:spPr>
          <a:xfrm>
            <a:off x="6180795" y="3289751"/>
            <a:ext cx="763343" cy="12197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600" kern="0" spc="-300" dirty="0">
                <a:solidFill>
                  <a:srgbClr val="FFFFFF"/>
                </a:solidFill>
                <a:latin typeface="Gmarket Sans Medium" pitchFamily="34" charset="0"/>
                <a:cs typeface="Gmarket Sans Medium" pitchFamily="34" charset="0"/>
              </a:rPr>
              <a:t>2</a:t>
            </a:r>
            <a:endParaRPr lang="en-US" dirty="0"/>
          </a:p>
        </p:txBody>
      </p:sp>
      <p:grpSp>
        <p:nvGrpSpPr>
          <p:cNvPr id="1011" name="그룹 1011"/>
          <p:cNvGrpSpPr/>
          <p:nvPr/>
        </p:nvGrpSpPr>
        <p:grpSpPr>
          <a:xfrm>
            <a:off x="5611760" y="6353798"/>
            <a:ext cx="1799425" cy="763421"/>
            <a:chOff x="5611760" y="6353798"/>
            <a:chExt cx="1799425" cy="76342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5611760" y="6353798"/>
              <a:ext cx="1799425" cy="763421"/>
            </a:xfrm>
            <a:prstGeom prst="rect">
              <a:avLst/>
            </a:prstGeom>
          </p:spPr>
        </p:pic>
      </p:grpSp>
      <p:sp>
        <p:nvSpPr>
          <p:cNvPr id="52" name="Object 52"/>
          <p:cNvSpPr txBox="1"/>
          <p:nvPr/>
        </p:nvSpPr>
        <p:spPr>
          <a:xfrm>
            <a:off x="6184247" y="6161510"/>
            <a:ext cx="763343" cy="12197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600" kern="0" spc="-300" dirty="0">
                <a:solidFill>
                  <a:srgbClr val="FFFFFF"/>
                </a:solidFill>
                <a:latin typeface="Gmarket Sans Medium" pitchFamily="34" charset="0"/>
                <a:cs typeface="Gmarket Sans Medium" pitchFamily="34" charset="0"/>
              </a:rPr>
              <a:t>3</a:t>
            </a:r>
            <a:endParaRPr lang="en-US" dirty="0"/>
          </a:p>
        </p:txBody>
      </p:sp>
      <p:grpSp>
        <p:nvGrpSpPr>
          <p:cNvPr id="1012" name="그룹 1012"/>
          <p:cNvGrpSpPr/>
          <p:nvPr/>
        </p:nvGrpSpPr>
        <p:grpSpPr>
          <a:xfrm>
            <a:off x="5598785" y="8331107"/>
            <a:ext cx="1799425" cy="763421"/>
            <a:chOff x="5598785" y="8331107"/>
            <a:chExt cx="1799425" cy="763421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5598785" y="8331107"/>
              <a:ext cx="1799425" cy="763421"/>
            </a:xfrm>
            <a:prstGeom prst="rect">
              <a:avLst/>
            </a:prstGeom>
          </p:spPr>
        </p:pic>
      </p:grpSp>
      <p:sp>
        <p:nvSpPr>
          <p:cNvPr id="56" name="Object 56"/>
          <p:cNvSpPr txBox="1"/>
          <p:nvPr/>
        </p:nvSpPr>
        <p:spPr>
          <a:xfrm>
            <a:off x="6171271" y="8167855"/>
            <a:ext cx="763343" cy="12197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600" kern="0" spc="-300" dirty="0">
                <a:solidFill>
                  <a:srgbClr val="FFFFFF"/>
                </a:solidFill>
                <a:latin typeface="Gmarket Sans Medium" pitchFamily="34" charset="0"/>
                <a:cs typeface="Gmarket Sans Medium" pitchFamily="34" charset="0"/>
              </a:rPr>
              <a:t>4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015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780731" y="1837473"/>
            <a:ext cx="10724252" cy="20479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700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BUSINESS PLAN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4205716" y="3550500"/>
            <a:ext cx="9908569" cy="127996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kern="0" spc="19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MIRI COMPANY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923811" y="3648470"/>
            <a:ext cx="6457143" cy="35624"/>
            <a:chOff x="5923811" y="3648470"/>
            <a:chExt cx="6457143" cy="35624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23811" y="3648470"/>
              <a:ext cx="6457143" cy="35624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3612846" y="7398040"/>
            <a:ext cx="3423571" cy="7199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700" kern="0" spc="-200" dirty="0">
                <a:solidFill>
                  <a:srgbClr val="FD8A69"/>
                </a:solidFill>
                <a:latin typeface="Gmarket Sans Medium" pitchFamily="34" charset="0"/>
                <a:cs typeface="Gmarket Sans Medium" pitchFamily="34" charset="0"/>
              </a:rPr>
              <a:t>CONTACT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13612857" y="7990415"/>
            <a:ext cx="5652159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D8A69"/>
                </a:solidFill>
                <a:latin typeface="Gmarket Sans Light" pitchFamily="34" charset="0"/>
                <a:cs typeface="Gmarket Sans Light" pitchFamily="34" charset="0"/>
              </a:rPr>
              <a:t>MIRISHOP@mirimiri.com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3612857" y="8478980"/>
            <a:ext cx="5652159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D8A69"/>
                </a:solidFill>
                <a:latin typeface="Gmarket Sans Light" pitchFamily="34" charset="0"/>
                <a:cs typeface="Gmarket Sans Light" pitchFamily="34" charset="0"/>
              </a:rPr>
              <a:t>010-1234-5678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3612857" y="9007544"/>
            <a:ext cx="5652159" cy="639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2400" kern="0" spc="-200" dirty="0">
                <a:solidFill>
                  <a:srgbClr val="FD8A69"/>
                </a:solidFill>
                <a:latin typeface="Gmarket Sans Light" pitchFamily="34" charset="0"/>
                <a:cs typeface="Gmarket Sans Light" pitchFamily="34" charset="0"/>
              </a:rPr>
              <a:t>02) 000-0000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799" y="266700"/>
            <a:ext cx="55298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3029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9AFF04E-69E9-48F9-B1EB-1D3708806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8933" y="5939151"/>
            <a:ext cx="2787908" cy="3793995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5834601" y="533836"/>
            <a:ext cx="42237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27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도시재생계획구역.</a:t>
            </a:r>
            <a:r>
              <a:rPr lang="en-US" altLang="ko-KR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22.청주시_주민등록인구현황.csv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24" name="그림 123">
            <a:extLst>
              <a:ext uri="{FF2B5EF4-FFF2-40B4-BE49-F238E27FC236}">
                <a16:creationId xmlns:a16="http://schemas.microsoft.com/office/drawing/2014/main" id="{B9C4CEB8-B83D-44A0-B3DB-0A8755B6A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616" y="2372992"/>
            <a:ext cx="4720483" cy="866831"/>
          </a:xfrm>
          <a:prstGeom prst="rect">
            <a:avLst/>
          </a:prstGeom>
        </p:spPr>
      </p:pic>
      <p:pic>
        <p:nvPicPr>
          <p:cNvPr id="125" name="그림 124">
            <a:extLst>
              <a:ext uri="{FF2B5EF4-FFF2-40B4-BE49-F238E27FC236}">
                <a16:creationId xmlns:a16="http://schemas.microsoft.com/office/drawing/2014/main" id="{416FAB9E-B7E3-4C24-B9DC-DF47087032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02" b="47053"/>
          <a:stretch/>
        </p:blipFill>
        <p:spPr>
          <a:xfrm>
            <a:off x="7693617" y="3157879"/>
            <a:ext cx="4720482" cy="1854651"/>
          </a:xfrm>
          <a:prstGeom prst="rect">
            <a:avLst/>
          </a:prstGeom>
        </p:spPr>
      </p:pic>
      <p:pic>
        <p:nvPicPr>
          <p:cNvPr id="129" name="그림 128">
            <a:extLst>
              <a:ext uri="{FF2B5EF4-FFF2-40B4-BE49-F238E27FC236}">
                <a16:creationId xmlns:a16="http://schemas.microsoft.com/office/drawing/2014/main" id="{6DC5C7FB-6369-4F9B-97E0-11581DDAA8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07" t="6704" r="107" b="1802"/>
          <a:stretch/>
        </p:blipFill>
        <p:spPr>
          <a:xfrm>
            <a:off x="12785731" y="2372992"/>
            <a:ext cx="4783902" cy="2868138"/>
          </a:xfrm>
          <a:prstGeom prst="rect">
            <a:avLst/>
          </a:prstGeom>
        </p:spPr>
      </p:pic>
      <p:pic>
        <p:nvPicPr>
          <p:cNvPr id="130" name="그림 129">
            <a:extLst>
              <a:ext uri="{FF2B5EF4-FFF2-40B4-BE49-F238E27FC236}">
                <a16:creationId xmlns:a16="http://schemas.microsoft.com/office/drawing/2014/main" id="{534089CE-6B65-4AC8-8EF5-FF5B740A98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0478" b="936"/>
          <a:stretch/>
        </p:blipFill>
        <p:spPr>
          <a:xfrm>
            <a:off x="7692479" y="4985797"/>
            <a:ext cx="4720482" cy="255333"/>
          </a:xfrm>
          <a:prstGeom prst="rect">
            <a:avLst/>
          </a:prstGeom>
        </p:spPr>
      </p:pic>
      <p:sp>
        <p:nvSpPr>
          <p:cNvPr id="131" name="Object 40">
            <a:extLst>
              <a:ext uri="{FF2B5EF4-FFF2-40B4-BE49-F238E27FC236}">
                <a16:creationId xmlns:a16="http://schemas.microsoft.com/office/drawing/2014/main" id="{FC77A3A8-F577-404B-931F-49981B74E810}"/>
              </a:ext>
            </a:extLst>
          </p:cNvPr>
          <p:cNvSpPr txBox="1"/>
          <p:nvPr/>
        </p:nvSpPr>
        <p:spPr>
          <a:xfrm>
            <a:off x="7491409" y="1994711"/>
            <a:ext cx="468060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주민등록인구 현황 데이터 로드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2" name="Object 40">
            <a:extLst>
              <a:ext uri="{FF2B5EF4-FFF2-40B4-BE49-F238E27FC236}">
                <a16:creationId xmlns:a16="http://schemas.microsoft.com/office/drawing/2014/main" id="{EC3BC177-C441-420C-AD23-BF349A1EE21D}"/>
              </a:ext>
            </a:extLst>
          </p:cNvPr>
          <p:cNvSpPr txBox="1"/>
          <p:nvPr/>
        </p:nvSpPr>
        <p:spPr>
          <a:xfrm>
            <a:off x="12551756" y="1994711"/>
            <a:ext cx="50504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데이터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→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필터링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7447668" y="1866900"/>
            <a:ext cx="10529006" cy="80772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6" name="그림 135">
            <a:extLst>
              <a:ext uri="{FF2B5EF4-FFF2-40B4-BE49-F238E27FC236}">
                <a16:creationId xmlns:a16="http://schemas.microsoft.com/office/drawing/2014/main" id="{24DC731A-3767-40B3-AC15-7D9F30ED4F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8621" y="6445701"/>
            <a:ext cx="4717167" cy="3293326"/>
          </a:xfrm>
          <a:prstGeom prst="rect">
            <a:avLst/>
          </a:prstGeom>
        </p:spPr>
      </p:pic>
      <p:pic>
        <p:nvPicPr>
          <p:cNvPr id="137" name="그림 136">
            <a:extLst>
              <a:ext uri="{FF2B5EF4-FFF2-40B4-BE49-F238E27FC236}">
                <a16:creationId xmlns:a16="http://schemas.microsoft.com/office/drawing/2014/main" id="{EACFF9F4-8198-4426-9058-72D78E965F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5307" y="5961242"/>
            <a:ext cx="4720481" cy="549878"/>
          </a:xfrm>
          <a:prstGeom prst="rect">
            <a:avLst/>
          </a:prstGeom>
        </p:spPr>
      </p:pic>
      <p:sp>
        <p:nvSpPr>
          <p:cNvPr id="139" name="Object 40">
            <a:extLst>
              <a:ext uri="{FF2B5EF4-FFF2-40B4-BE49-F238E27FC236}">
                <a16:creationId xmlns:a16="http://schemas.microsoft.com/office/drawing/2014/main" id="{F2207F18-5640-49E4-85FE-087FECBB4BEA}"/>
              </a:ext>
            </a:extLst>
          </p:cNvPr>
          <p:cNvSpPr txBox="1"/>
          <p:nvPr/>
        </p:nvSpPr>
        <p:spPr>
          <a:xfrm>
            <a:off x="7491410" y="5600700"/>
            <a:ext cx="398483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데이터프레임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40" name="그림 139">
            <a:extLst>
              <a:ext uri="{FF2B5EF4-FFF2-40B4-BE49-F238E27FC236}">
                <a16:creationId xmlns:a16="http://schemas.microsoft.com/office/drawing/2014/main" id="{A56445DA-CFE6-48E8-B6D8-38AE8586B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787779" y="5939152"/>
            <a:ext cx="4783902" cy="1692132"/>
          </a:xfrm>
          <a:prstGeom prst="rect">
            <a:avLst/>
          </a:prstGeom>
        </p:spPr>
      </p:pic>
      <p:sp>
        <p:nvSpPr>
          <p:cNvPr id="141" name="Object 40">
            <a:extLst>
              <a:ext uri="{FF2B5EF4-FFF2-40B4-BE49-F238E27FC236}">
                <a16:creationId xmlns:a16="http://schemas.microsoft.com/office/drawing/2014/main" id="{099B96AF-1562-4DDD-A584-48AE57D781A7}"/>
              </a:ext>
            </a:extLst>
          </p:cNvPr>
          <p:cNvSpPr txBox="1"/>
          <p:nvPr/>
        </p:nvSpPr>
        <p:spPr>
          <a:xfrm>
            <a:off x="12626621" y="5600699"/>
            <a:ext cx="411043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인구변화 시각화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42" name="그림 141">
            <a:extLst>
              <a:ext uri="{FF2B5EF4-FFF2-40B4-BE49-F238E27FC236}">
                <a16:creationId xmlns:a16="http://schemas.microsoft.com/office/drawing/2014/main" id="{E1008E77-6124-4713-ADD9-1F82D32FC80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70945" y="7631284"/>
            <a:ext cx="4800736" cy="2107743"/>
          </a:xfrm>
          <a:prstGeom prst="rect">
            <a:avLst/>
          </a:prstGeom>
        </p:spPr>
      </p:pic>
      <p:sp>
        <p:nvSpPr>
          <p:cNvPr id="144" name="Object 40">
            <a:extLst>
              <a:ext uri="{FF2B5EF4-FFF2-40B4-BE49-F238E27FC236}">
                <a16:creationId xmlns:a16="http://schemas.microsoft.com/office/drawing/2014/main" id="{08234D60-B093-4151-A8E3-D02752B17238}"/>
              </a:ext>
            </a:extLst>
          </p:cNvPr>
          <p:cNvSpPr txBox="1"/>
          <p:nvPr/>
        </p:nvSpPr>
        <p:spPr>
          <a:xfrm>
            <a:off x="4040755" y="7342640"/>
            <a:ext cx="251244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원도심 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포함 구역 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16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45" name="그림 144">
            <a:extLst>
              <a:ext uri="{FF2B5EF4-FFF2-40B4-BE49-F238E27FC236}">
                <a16:creationId xmlns:a16="http://schemas.microsoft.com/office/drawing/2014/main" id="{E34AA1D5-6BDF-42A1-8470-1A0E9C8F693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6319" y="5939150"/>
            <a:ext cx="2978460" cy="3803483"/>
          </a:xfrm>
          <a:prstGeom prst="rect">
            <a:avLst/>
          </a:prstGeom>
        </p:spPr>
      </p:pic>
      <p:sp>
        <p:nvSpPr>
          <p:cNvPr id="146" name="Object 40">
            <a:extLst>
              <a:ext uri="{FF2B5EF4-FFF2-40B4-BE49-F238E27FC236}">
                <a16:creationId xmlns:a16="http://schemas.microsoft.com/office/drawing/2014/main" id="{26395BA6-3163-421B-8C40-9447600119C6}"/>
              </a:ext>
            </a:extLst>
          </p:cNvPr>
          <p:cNvSpPr txBox="1"/>
          <p:nvPr/>
        </p:nvSpPr>
        <p:spPr>
          <a:xfrm>
            <a:off x="1447800" y="7524249"/>
            <a:ext cx="172416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</a:t>
            </a:r>
            <a:endParaRPr lang="en-US" altLang="ko-KR" sz="14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구역</a:t>
            </a:r>
            <a:endParaRPr lang="en-US" sz="14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47" name="그림 146">
            <a:extLst>
              <a:ext uri="{FF2B5EF4-FFF2-40B4-BE49-F238E27FC236}">
                <a16:creationId xmlns:a16="http://schemas.microsoft.com/office/drawing/2014/main" id="{211C9C47-3004-4717-B129-CC08C9E51F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6319" y="2372992"/>
            <a:ext cx="5970522" cy="1700004"/>
          </a:xfrm>
          <a:prstGeom prst="rect">
            <a:avLst/>
          </a:prstGeom>
        </p:spPr>
      </p:pic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490109" y="2019300"/>
            <a:ext cx="423429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도시재생계획구역 로드 및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49" name="그림 148">
            <a:extLst>
              <a:ext uri="{FF2B5EF4-FFF2-40B4-BE49-F238E27FC236}">
                <a16:creationId xmlns:a16="http://schemas.microsoft.com/office/drawing/2014/main" id="{B43E377B-CC86-4225-ABA8-DE571196A47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7585" y="4610100"/>
            <a:ext cx="2998883" cy="1387928"/>
          </a:xfrm>
          <a:prstGeom prst="rect">
            <a:avLst/>
          </a:prstGeom>
        </p:spPr>
      </p:pic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381000" y="4273247"/>
            <a:ext cx="643102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도시재생계획구역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도심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1.7km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반경 시각화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(Folium)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51" name="그림 150">
            <a:extLst>
              <a:ext uri="{FF2B5EF4-FFF2-40B4-BE49-F238E27FC236}">
                <a16:creationId xmlns:a16="http://schemas.microsoft.com/office/drawing/2014/main" id="{B0DF2D1C-28AB-441D-B3A9-FDDBBDF68E1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98934" y="4632281"/>
            <a:ext cx="2800646" cy="1365747"/>
          </a:xfrm>
          <a:prstGeom prst="rect">
            <a:avLst/>
          </a:prstGeom>
        </p:spPr>
      </p:pic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6803693" cy="8078897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이등변 삼각형 152">
            <a:extLst>
              <a:ext uri="{FF2B5EF4-FFF2-40B4-BE49-F238E27FC236}">
                <a16:creationId xmlns:a16="http://schemas.microsoft.com/office/drawing/2014/main" id="{B5F842F2-92B7-48C0-B90C-57338A726803}"/>
              </a:ext>
            </a:extLst>
          </p:cNvPr>
          <p:cNvSpPr/>
          <p:nvPr/>
        </p:nvSpPr>
        <p:spPr>
          <a:xfrm rot="10800000">
            <a:off x="1988234" y="5829086"/>
            <a:ext cx="412981" cy="489519"/>
          </a:xfrm>
          <a:prstGeom prst="triangle">
            <a:avLst/>
          </a:prstGeom>
          <a:solidFill>
            <a:srgbClr val="FD8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154" name="이등변 삼각형 153">
            <a:extLst>
              <a:ext uri="{FF2B5EF4-FFF2-40B4-BE49-F238E27FC236}">
                <a16:creationId xmlns:a16="http://schemas.microsoft.com/office/drawing/2014/main" id="{54CEC2CB-80D2-4425-9D9F-169E74BF5742}"/>
              </a:ext>
            </a:extLst>
          </p:cNvPr>
          <p:cNvSpPr/>
          <p:nvPr/>
        </p:nvSpPr>
        <p:spPr>
          <a:xfrm rot="10800000">
            <a:off x="5061437" y="5848989"/>
            <a:ext cx="412981" cy="489519"/>
          </a:xfrm>
          <a:prstGeom prst="triangle">
            <a:avLst/>
          </a:prstGeom>
          <a:solidFill>
            <a:srgbClr val="FD8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8894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25226EB8-E36D-43D3-9163-932A948AC133}"/>
              </a:ext>
            </a:extLst>
          </p:cNvPr>
          <p:cNvSpPr/>
          <p:nvPr/>
        </p:nvSpPr>
        <p:spPr>
          <a:xfrm>
            <a:off x="6096000" y="390442"/>
            <a:ext cx="11734800" cy="9325058"/>
          </a:xfrm>
          <a:prstGeom prst="roundRect">
            <a:avLst>
              <a:gd name="adj" fmla="val 6180"/>
            </a:avLst>
          </a:prstGeom>
          <a:noFill/>
          <a:ln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2CE8B7A-73F3-48FD-ACFA-1CF8FBEF3C59}"/>
              </a:ext>
            </a:extLst>
          </p:cNvPr>
          <p:cNvSpPr txBox="1"/>
          <p:nvPr/>
        </p:nvSpPr>
        <p:spPr>
          <a:xfrm>
            <a:off x="12946345" y="7166451"/>
            <a:ext cx="37337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spc="-3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2020~2021 </a:t>
            </a:r>
            <a:r>
              <a:rPr lang="ko-KR" altLang="en-US" sz="2000" b="1" spc="-3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의 증가를 제외하면</a:t>
            </a:r>
            <a:endParaRPr lang="en-US" altLang="ko-KR" sz="2000" b="1" spc="-3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ko-KR" altLang="en-US" sz="2000" b="1" spc="-3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비고령인구 비율이 지속적으로 감소</a:t>
            </a:r>
            <a:endParaRPr lang="en-US" altLang="ko-KR" sz="2000" b="1" spc="-3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909C8DCC-F1CE-4D3C-8E7F-377B9B85B1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6" t="12199" b="5644"/>
          <a:stretch/>
        </p:blipFill>
        <p:spPr>
          <a:xfrm>
            <a:off x="6209110" y="5312412"/>
            <a:ext cx="11529078" cy="409828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9AFF04E-69E9-48F9-B1EB-1D3708806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84" y="2472404"/>
            <a:ext cx="4285116" cy="6361461"/>
          </a:xfrm>
          <a:prstGeom prst="rect">
            <a:avLst/>
          </a:prstGeom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FBB977A-B896-4E5D-BC94-DE87CAC54768}"/>
              </a:ext>
            </a:extLst>
          </p:cNvPr>
          <p:cNvCxnSpPr>
            <a:cxnSpLocks/>
          </p:cNvCxnSpPr>
          <p:nvPr/>
        </p:nvCxnSpPr>
        <p:spPr>
          <a:xfrm flipH="1">
            <a:off x="2209800" y="571500"/>
            <a:ext cx="4038600" cy="2743200"/>
          </a:xfrm>
          <a:prstGeom prst="line">
            <a:avLst/>
          </a:prstGeom>
          <a:ln w="28575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5DCBA56-4CD8-4464-9D20-7AA51A076E61}"/>
              </a:ext>
            </a:extLst>
          </p:cNvPr>
          <p:cNvCxnSpPr>
            <a:cxnSpLocks/>
          </p:cNvCxnSpPr>
          <p:nvPr/>
        </p:nvCxnSpPr>
        <p:spPr>
          <a:xfrm flipH="1" flipV="1">
            <a:off x="2209800" y="7912707"/>
            <a:ext cx="4198276" cy="1743341"/>
          </a:xfrm>
          <a:prstGeom prst="line">
            <a:avLst/>
          </a:prstGeom>
          <a:ln w="28575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bject 40">
            <a:extLst>
              <a:ext uri="{FF2B5EF4-FFF2-40B4-BE49-F238E27FC236}">
                <a16:creationId xmlns:a16="http://schemas.microsoft.com/office/drawing/2014/main" id="{D04DF5EE-C439-4C4F-8652-76109CC624D7}"/>
              </a:ext>
            </a:extLst>
          </p:cNvPr>
          <p:cNvSpPr txBox="1"/>
          <p:nvPr/>
        </p:nvSpPr>
        <p:spPr>
          <a:xfrm>
            <a:off x="1143000" y="4874455"/>
            <a:ext cx="2829531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원도심 포함 구역 </a:t>
            </a:r>
            <a:endParaRPr lang="en-US" altLang="ko-KR" sz="24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4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4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en-US" altLang="ko-KR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sz="24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C78862D-6DBB-439E-9369-DEC96601D1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7" t="13459" r="4333" b="4922"/>
          <a:stretch/>
        </p:blipFill>
        <p:spPr>
          <a:xfrm>
            <a:off x="6209110" y="712524"/>
            <a:ext cx="10783490" cy="397377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0D55E8C-6B88-4ACD-B52F-6A8EB1BF3313}"/>
              </a:ext>
            </a:extLst>
          </p:cNvPr>
          <p:cNvSpPr txBox="1"/>
          <p:nvPr/>
        </p:nvSpPr>
        <p:spPr>
          <a:xfrm>
            <a:off x="8763000" y="605394"/>
            <a:ext cx="7261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포함구역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4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+ </a:t>
            </a:r>
            <a:r>
              <a:rPr lang="ko-KR" altLang="en-US" sz="24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인구변화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F7B0234-0995-496E-B227-B9E2D8DD02F1}"/>
              </a:ext>
            </a:extLst>
          </p:cNvPr>
          <p:cNvSpPr txBox="1"/>
          <p:nvPr/>
        </p:nvSpPr>
        <p:spPr>
          <a:xfrm>
            <a:off x="9982200" y="5235614"/>
            <a:ext cx="41852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4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인구변화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DE302CD-0716-41A9-BF0D-028803197C65}"/>
              </a:ext>
            </a:extLst>
          </p:cNvPr>
          <p:cNvSpPr/>
          <p:nvPr/>
        </p:nvSpPr>
        <p:spPr>
          <a:xfrm>
            <a:off x="10119437" y="1136904"/>
            <a:ext cx="675441" cy="2808599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86A8B9C-CA71-4C3A-888A-4006CD1D78FB}"/>
              </a:ext>
            </a:extLst>
          </p:cNvPr>
          <p:cNvSpPr/>
          <p:nvPr/>
        </p:nvSpPr>
        <p:spPr>
          <a:xfrm>
            <a:off x="13076998" y="1115655"/>
            <a:ext cx="675441" cy="2833977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64941A6-F1AE-4506-8A52-41F30080D467}"/>
              </a:ext>
            </a:extLst>
          </p:cNvPr>
          <p:cNvSpPr/>
          <p:nvPr/>
        </p:nvSpPr>
        <p:spPr>
          <a:xfrm>
            <a:off x="10096373" y="5790595"/>
            <a:ext cx="615198" cy="2880000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57488D3-2878-495D-808A-4FDF43CADE2F}"/>
              </a:ext>
            </a:extLst>
          </p:cNvPr>
          <p:cNvSpPr/>
          <p:nvPr/>
        </p:nvSpPr>
        <p:spPr>
          <a:xfrm>
            <a:off x="13076077" y="5796244"/>
            <a:ext cx="615198" cy="2880000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CE711219-3C10-42AE-AF15-C52656762F99}"/>
              </a:ext>
            </a:extLst>
          </p:cNvPr>
          <p:cNvSpPr/>
          <p:nvPr/>
        </p:nvSpPr>
        <p:spPr>
          <a:xfrm>
            <a:off x="7758129" y="5948149"/>
            <a:ext cx="2329080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3B567C1-B3DC-489B-A687-3EF69DF6A217}"/>
              </a:ext>
            </a:extLst>
          </p:cNvPr>
          <p:cNvSpPr txBox="1"/>
          <p:nvPr/>
        </p:nvSpPr>
        <p:spPr>
          <a:xfrm>
            <a:off x="7696200" y="5992907"/>
            <a:ext cx="23550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</a:t>
            </a:r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 급증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9A1AEAE3-1C49-461C-81C7-AFEF504F5587}"/>
              </a:ext>
            </a:extLst>
          </p:cNvPr>
          <p:cNvCxnSpPr>
            <a:cxnSpLocks/>
          </p:cNvCxnSpPr>
          <p:nvPr/>
        </p:nvCxnSpPr>
        <p:spPr>
          <a:xfrm>
            <a:off x="7077202" y="2874155"/>
            <a:ext cx="2857020" cy="950566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DB5ED0E6-F0AB-4A84-B55B-8F2708B35FE3}"/>
              </a:ext>
            </a:extLst>
          </p:cNvPr>
          <p:cNvCxnSpPr>
            <a:cxnSpLocks/>
          </p:cNvCxnSpPr>
          <p:nvPr/>
        </p:nvCxnSpPr>
        <p:spPr>
          <a:xfrm>
            <a:off x="13826368" y="1585048"/>
            <a:ext cx="2541693" cy="662852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D8BFDF04-63F7-4BFD-8A11-25154375C967}"/>
              </a:ext>
            </a:extLst>
          </p:cNvPr>
          <p:cNvCxnSpPr>
            <a:cxnSpLocks/>
          </p:cNvCxnSpPr>
          <p:nvPr/>
        </p:nvCxnSpPr>
        <p:spPr>
          <a:xfrm>
            <a:off x="7127940" y="7607682"/>
            <a:ext cx="2860228" cy="806608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060E6C42-B82E-4432-9FC1-F820D8E9E73E}"/>
              </a:ext>
            </a:extLst>
          </p:cNvPr>
          <p:cNvCxnSpPr>
            <a:cxnSpLocks/>
          </p:cNvCxnSpPr>
          <p:nvPr/>
        </p:nvCxnSpPr>
        <p:spPr>
          <a:xfrm>
            <a:off x="13689047" y="6675929"/>
            <a:ext cx="2679014" cy="490522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FD75F471-DA4C-4463-9D63-DC57B59096FB}"/>
              </a:ext>
            </a:extLst>
          </p:cNvPr>
          <p:cNvCxnSpPr>
            <a:cxnSpLocks/>
          </p:cNvCxnSpPr>
          <p:nvPr/>
        </p:nvCxnSpPr>
        <p:spPr>
          <a:xfrm>
            <a:off x="10676746" y="8057855"/>
            <a:ext cx="2294019" cy="614008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ACFAB55A-64A7-4547-9976-2494142B774E}"/>
              </a:ext>
            </a:extLst>
          </p:cNvPr>
          <p:cNvSpPr/>
          <p:nvPr/>
        </p:nvSpPr>
        <p:spPr>
          <a:xfrm>
            <a:off x="6219157" y="1455941"/>
            <a:ext cx="384181" cy="7166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3EF4A0F-71E0-4870-80D2-67F96A1F44E7}"/>
              </a:ext>
            </a:extLst>
          </p:cNvPr>
          <p:cNvSpPr txBox="1"/>
          <p:nvPr/>
        </p:nvSpPr>
        <p:spPr>
          <a:xfrm>
            <a:off x="6086132" y="1633396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13500</a:t>
            </a:r>
            <a:endParaRPr lang="ko-KR" altLang="en-US" sz="14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ACD8DB7-18E3-47F0-9E6F-F76F4A4082BB}"/>
              </a:ext>
            </a:extLst>
          </p:cNvPr>
          <p:cNvSpPr txBox="1"/>
          <p:nvPr/>
        </p:nvSpPr>
        <p:spPr>
          <a:xfrm>
            <a:off x="6068687" y="2365244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13000</a:t>
            </a:r>
            <a:endParaRPr lang="ko-KR" altLang="en-US" sz="14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BC0F32F-FE18-4326-8E34-3E19FD26B1BA}"/>
              </a:ext>
            </a:extLst>
          </p:cNvPr>
          <p:cNvSpPr txBox="1"/>
          <p:nvPr/>
        </p:nvSpPr>
        <p:spPr>
          <a:xfrm>
            <a:off x="6096000" y="3105853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12500</a:t>
            </a:r>
            <a:endParaRPr lang="ko-KR" altLang="en-US" sz="1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CADA68A-1022-473F-86D9-224E299B03B1}"/>
              </a:ext>
            </a:extLst>
          </p:cNvPr>
          <p:cNvSpPr txBox="1"/>
          <p:nvPr/>
        </p:nvSpPr>
        <p:spPr>
          <a:xfrm>
            <a:off x="6112573" y="6131462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7000</a:t>
            </a:r>
            <a:endParaRPr lang="ko-KR" altLang="en-US" sz="14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3F3D323-29C7-46CD-9206-97898EBCCCB2}"/>
              </a:ext>
            </a:extLst>
          </p:cNvPr>
          <p:cNvSpPr txBox="1"/>
          <p:nvPr/>
        </p:nvSpPr>
        <p:spPr>
          <a:xfrm>
            <a:off x="6120694" y="7032264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6500</a:t>
            </a:r>
            <a:endParaRPr lang="ko-KR" altLang="en-US" sz="14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CBF9538-D9CE-4B55-B35B-532E218B05C2}"/>
              </a:ext>
            </a:extLst>
          </p:cNvPr>
          <p:cNvSpPr txBox="1"/>
          <p:nvPr/>
        </p:nvSpPr>
        <p:spPr>
          <a:xfrm>
            <a:off x="6110134" y="791270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6000</a:t>
            </a:r>
            <a:endParaRPr lang="ko-KR" altLang="en-US" sz="1400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85980E3D-87D4-471A-A171-42AFF84DA634}"/>
              </a:ext>
            </a:extLst>
          </p:cNvPr>
          <p:cNvSpPr/>
          <p:nvPr/>
        </p:nvSpPr>
        <p:spPr>
          <a:xfrm rot="5400000">
            <a:off x="11455421" y="-762912"/>
            <a:ext cx="736668" cy="10226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D236B04-9612-42A3-BA57-8A0A7A15E96D}"/>
              </a:ext>
            </a:extLst>
          </p:cNvPr>
          <p:cNvSpPr txBox="1"/>
          <p:nvPr/>
        </p:nvSpPr>
        <p:spPr>
          <a:xfrm>
            <a:off x="7506674" y="3972988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2017</a:t>
            </a:r>
            <a:endParaRPr lang="ko-KR" altLang="en-US" sz="1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FBA2E7C-19C4-4A0A-A6F7-9F2333AB5087}"/>
              </a:ext>
            </a:extLst>
          </p:cNvPr>
          <p:cNvSpPr txBox="1"/>
          <p:nvPr/>
        </p:nvSpPr>
        <p:spPr>
          <a:xfrm>
            <a:off x="9191494" y="3982251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2018</a:t>
            </a:r>
            <a:endParaRPr lang="ko-KR" altLang="en-US" sz="14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6883C98-8CBA-4CC3-8BD9-A4F771595618}"/>
              </a:ext>
            </a:extLst>
          </p:cNvPr>
          <p:cNvSpPr txBox="1"/>
          <p:nvPr/>
        </p:nvSpPr>
        <p:spPr>
          <a:xfrm>
            <a:off x="10704809" y="3994308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2019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774B95A-11C4-46FE-965B-4B9173E36BEA}"/>
              </a:ext>
            </a:extLst>
          </p:cNvPr>
          <p:cNvSpPr txBox="1"/>
          <p:nvPr/>
        </p:nvSpPr>
        <p:spPr>
          <a:xfrm>
            <a:off x="12395357" y="3994308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2020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D28962C-BE2B-416F-B4E5-77FDDAFC0CFD}"/>
              </a:ext>
            </a:extLst>
          </p:cNvPr>
          <p:cNvSpPr txBox="1"/>
          <p:nvPr/>
        </p:nvSpPr>
        <p:spPr>
          <a:xfrm>
            <a:off x="13969321" y="3982250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2021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78B1CD9-1258-4238-9087-9D7E03FEF2AC}"/>
              </a:ext>
            </a:extLst>
          </p:cNvPr>
          <p:cNvSpPr txBox="1"/>
          <p:nvPr/>
        </p:nvSpPr>
        <p:spPr>
          <a:xfrm>
            <a:off x="15654141" y="3994308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2022</a:t>
            </a: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F7C61B7B-B80B-4C66-A074-840227703BD7}"/>
              </a:ext>
            </a:extLst>
          </p:cNvPr>
          <p:cNvCxnSpPr>
            <a:cxnSpLocks/>
          </p:cNvCxnSpPr>
          <p:nvPr/>
        </p:nvCxnSpPr>
        <p:spPr>
          <a:xfrm>
            <a:off x="8686800" y="1136904"/>
            <a:ext cx="0" cy="27824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A3BC42F0-7D13-4B34-A213-B167633A7534}"/>
              </a:ext>
            </a:extLst>
          </p:cNvPr>
          <p:cNvCxnSpPr>
            <a:cxnSpLocks/>
          </p:cNvCxnSpPr>
          <p:nvPr/>
        </p:nvCxnSpPr>
        <p:spPr>
          <a:xfrm>
            <a:off x="10279848" y="1142606"/>
            <a:ext cx="1514" cy="28028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547820F3-B86B-4D31-9D05-4E44C0D850F8}"/>
              </a:ext>
            </a:extLst>
          </p:cNvPr>
          <p:cNvCxnSpPr>
            <a:cxnSpLocks/>
          </p:cNvCxnSpPr>
          <p:nvPr/>
        </p:nvCxnSpPr>
        <p:spPr>
          <a:xfrm>
            <a:off x="11791203" y="1126673"/>
            <a:ext cx="0" cy="2818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FEAF38CD-6ABF-4CF7-BF83-910C1B239486}"/>
              </a:ext>
            </a:extLst>
          </p:cNvPr>
          <p:cNvSpPr/>
          <p:nvPr/>
        </p:nvSpPr>
        <p:spPr>
          <a:xfrm>
            <a:off x="10980093" y="3093882"/>
            <a:ext cx="1924347" cy="777823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C077E22-8800-4C71-B473-A42BD35BBB28}"/>
              </a:ext>
            </a:extLst>
          </p:cNvPr>
          <p:cNvSpPr txBox="1"/>
          <p:nvPr/>
        </p:nvSpPr>
        <p:spPr>
          <a:xfrm>
            <a:off x="10910977" y="3124772"/>
            <a:ext cx="201722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두 차례의 </a:t>
            </a:r>
            <a:endParaRPr lang="en-US" altLang="ko-KR" sz="20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0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인구 급증시기 </a:t>
            </a:r>
            <a:endParaRPr lang="en-US" altLang="ko-KR" sz="20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1CB29C8-15C3-494A-BFF9-059E16079880}"/>
              </a:ext>
            </a:extLst>
          </p:cNvPr>
          <p:cNvCxnSpPr>
            <a:cxnSpLocks/>
          </p:cNvCxnSpPr>
          <p:nvPr/>
        </p:nvCxnSpPr>
        <p:spPr>
          <a:xfrm>
            <a:off x="10872058" y="2729388"/>
            <a:ext cx="2204019" cy="27682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6E831D66-5934-4811-9A66-E90037EA99B5}"/>
              </a:ext>
            </a:extLst>
          </p:cNvPr>
          <p:cNvCxnSpPr>
            <a:cxnSpLocks/>
          </p:cNvCxnSpPr>
          <p:nvPr/>
        </p:nvCxnSpPr>
        <p:spPr>
          <a:xfrm>
            <a:off x="13383676" y="1104900"/>
            <a:ext cx="0" cy="2818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13C1FA6A-0B36-4F9C-A50A-122B5C4F3332}"/>
              </a:ext>
            </a:extLst>
          </p:cNvPr>
          <p:cNvCxnSpPr>
            <a:cxnSpLocks/>
          </p:cNvCxnSpPr>
          <p:nvPr/>
        </p:nvCxnSpPr>
        <p:spPr>
          <a:xfrm>
            <a:off x="14935200" y="1136904"/>
            <a:ext cx="0" cy="2818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9885C6B7-E682-4F40-B3C5-4AE72C03BE0E}"/>
              </a:ext>
            </a:extLst>
          </p:cNvPr>
          <p:cNvSpPr/>
          <p:nvPr/>
        </p:nvSpPr>
        <p:spPr>
          <a:xfrm rot="5400000">
            <a:off x="11422869" y="3970917"/>
            <a:ext cx="736668" cy="10226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2B61223-2FC5-4EB3-878C-284EB49B845A}"/>
              </a:ext>
            </a:extLst>
          </p:cNvPr>
          <p:cNvSpPr txBox="1"/>
          <p:nvPr/>
        </p:nvSpPr>
        <p:spPr>
          <a:xfrm>
            <a:off x="7474122" y="870681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2017</a:t>
            </a:r>
            <a:endParaRPr lang="ko-KR" altLang="en-US" sz="1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1FE37CF-620A-4D35-8675-E7DF2C2BFB21}"/>
              </a:ext>
            </a:extLst>
          </p:cNvPr>
          <p:cNvSpPr txBox="1"/>
          <p:nvPr/>
        </p:nvSpPr>
        <p:spPr>
          <a:xfrm>
            <a:off x="9158942" y="8716080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2018</a:t>
            </a:r>
            <a:endParaRPr lang="ko-KR" altLang="en-US" sz="14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A9C9961-04FE-4337-8016-E852F475924A}"/>
              </a:ext>
            </a:extLst>
          </p:cNvPr>
          <p:cNvSpPr txBox="1"/>
          <p:nvPr/>
        </p:nvSpPr>
        <p:spPr>
          <a:xfrm>
            <a:off x="10672257" y="872813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2019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5EA2017-1977-4F15-83E9-42EB1E3B7CAF}"/>
              </a:ext>
            </a:extLst>
          </p:cNvPr>
          <p:cNvSpPr txBox="1"/>
          <p:nvPr/>
        </p:nvSpPr>
        <p:spPr>
          <a:xfrm>
            <a:off x="12362805" y="872813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2020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497FAF8-938F-4102-86D4-771E7EE00D37}"/>
              </a:ext>
            </a:extLst>
          </p:cNvPr>
          <p:cNvSpPr txBox="1"/>
          <p:nvPr/>
        </p:nvSpPr>
        <p:spPr>
          <a:xfrm>
            <a:off x="13936769" y="8716079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2021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9B9F59C-627D-4468-9AAE-438884C8531A}"/>
              </a:ext>
            </a:extLst>
          </p:cNvPr>
          <p:cNvSpPr txBox="1"/>
          <p:nvPr/>
        </p:nvSpPr>
        <p:spPr>
          <a:xfrm>
            <a:off x="15621589" y="872813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2022</a:t>
            </a:r>
          </a:p>
        </p:txBody>
      </p: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776C91E0-E2CE-404E-AE89-428AB7148443}"/>
              </a:ext>
            </a:extLst>
          </p:cNvPr>
          <p:cNvCxnSpPr>
            <a:cxnSpLocks/>
          </p:cNvCxnSpPr>
          <p:nvPr/>
        </p:nvCxnSpPr>
        <p:spPr>
          <a:xfrm>
            <a:off x="8686800" y="5790595"/>
            <a:ext cx="0" cy="288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53E6C333-2849-4017-8561-A65007B93EFD}"/>
              </a:ext>
            </a:extLst>
          </p:cNvPr>
          <p:cNvCxnSpPr>
            <a:cxnSpLocks/>
          </p:cNvCxnSpPr>
          <p:nvPr/>
        </p:nvCxnSpPr>
        <p:spPr>
          <a:xfrm>
            <a:off x="10210800" y="5774077"/>
            <a:ext cx="0" cy="28790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00913F67-C35E-4B78-9F36-478DB1275290}"/>
              </a:ext>
            </a:extLst>
          </p:cNvPr>
          <p:cNvCxnSpPr>
            <a:cxnSpLocks/>
          </p:cNvCxnSpPr>
          <p:nvPr/>
        </p:nvCxnSpPr>
        <p:spPr>
          <a:xfrm>
            <a:off x="11734800" y="5789327"/>
            <a:ext cx="32552" cy="28790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64EA6DC3-7449-4E2F-991E-9ADD3CA98499}"/>
              </a:ext>
            </a:extLst>
          </p:cNvPr>
          <p:cNvCxnSpPr>
            <a:cxnSpLocks/>
          </p:cNvCxnSpPr>
          <p:nvPr/>
        </p:nvCxnSpPr>
        <p:spPr>
          <a:xfrm>
            <a:off x="14859000" y="5789327"/>
            <a:ext cx="0" cy="2911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7178D989-E169-4D32-BE2B-4DB9BDF20197}"/>
              </a:ext>
            </a:extLst>
          </p:cNvPr>
          <p:cNvSpPr/>
          <p:nvPr/>
        </p:nvSpPr>
        <p:spPr>
          <a:xfrm>
            <a:off x="10720735" y="6828545"/>
            <a:ext cx="2355342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36FFD9C-238A-450A-99A6-848AA66DEC99}"/>
              </a:ext>
            </a:extLst>
          </p:cNvPr>
          <p:cNvSpPr txBox="1"/>
          <p:nvPr/>
        </p:nvSpPr>
        <p:spPr>
          <a:xfrm>
            <a:off x="10660388" y="6866893"/>
            <a:ext cx="24959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 </a:t>
            </a:r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 급증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949F66DE-97AB-4819-8C5C-B5888F4B3BFB}"/>
              </a:ext>
            </a:extLst>
          </p:cNvPr>
          <p:cNvCxnSpPr>
            <a:cxnSpLocks/>
          </p:cNvCxnSpPr>
          <p:nvPr/>
        </p:nvCxnSpPr>
        <p:spPr>
          <a:xfrm>
            <a:off x="13327586" y="5774077"/>
            <a:ext cx="7414" cy="2926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34399CA-E8A5-4A09-8ABF-241FDD0BBABC}"/>
              </a:ext>
            </a:extLst>
          </p:cNvPr>
          <p:cNvSpPr/>
          <p:nvPr/>
        </p:nvSpPr>
        <p:spPr>
          <a:xfrm>
            <a:off x="-60931" y="9941854"/>
            <a:ext cx="119106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“visualization/1.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원도심 구역 고령인구 비율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&amp;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</a:t>
            </a:r>
            <a:r>
              <a:rPr lang="ko-KR" altLang="en-US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원도심구역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비고령인구 비율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”</a:t>
            </a: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AB12438F-0B87-4456-B37C-702CAD12846E}"/>
              </a:ext>
            </a:extLst>
          </p:cNvPr>
          <p:cNvSpPr/>
          <p:nvPr/>
        </p:nvSpPr>
        <p:spPr>
          <a:xfrm>
            <a:off x="304799" y="266700"/>
            <a:ext cx="55298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Object 32">
            <a:extLst>
              <a:ext uri="{FF2B5EF4-FFF2-40B4-BE49-F238E27FC236}">
                <a16:creationId xmlns:a16="http://schemas.microsoft.com/office/drawing/2014/main" id="{022CDCF0-A28A-41D6-9CDC-A08675A385D2}"/>
              </a:ext>
            </a:extLst>
          </p:cNvPr>
          <p:cNvSpPr txBox="1"/>
          <p:nvPr/>
        </p:nvSpPr>
        <p:spPr>
          <a:xfrm>
            <a:off x="3029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99600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5943600" y="419100"/>
            <a:ext cx="399202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거주인구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26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격자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매핑용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en-US" altLang="ko-KR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27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도시재생계획구역.</a:t>
            </a:r>
            <a:r>
              <a:rPr lang="en-US" altLang="ko-KR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1" name="Object 40">
            <a:extLst>
              <a:ext uri="{FF2B5EF4-FFF2-40B4-BE49-F238E27FC236}">
                <a16:creationId xmlns:a16="http://schemas.microsoft.com/office/drawing/2014/main" id="{FC77A3A8-F577-404B-931F-49981B74E810}"/>
              </a:ext>
            </a:extLst>
          </p:cNvPr>
          <p:cNvSpPr txBox="1"/>
          <p:nvPr/>
        </p:nvSpPr>
        <p:spPr>
          <a:xfrm>
            <a:off x="7086600" y="2046357"/>
            <a:ext cx="5798221" cy="3539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7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17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거주인구 격자 매핑 및 필터링 </a:t>
            </a:r>
            <a:r>
              <a:rPr lang="en-US" altLang="ko-KR" sz="17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</a:t>
            </a:r>
            <a:r>
              <a:rPr lang="ko-KR" altLang="en-US" sz="17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7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전처리</a:t>
            </a:r>
            <a:endParaRPr lang="en-US" altLang="ko-KR" sz="17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2" name="Object 40">
            <a:extLst>
              <a:ext uri="{FF2B5EF4-FFF2-40B4-BE49-F238E27FC236}">
                <a16:creationId xmlns:a16="http://schemas.microsoft.com/office/drawing/2014/main" id="{EC3BC177-C441-420C-AD23-BF349A1EE21D}"/>
              </a:ext>
            </a:extLst>
          </p:cNvPr>
          <p:cNvSpPr txBox="1"/>
          <p:nvPr/>
        </p:nvSpPr>
        <p:spPr>
          <a:xfrm>
            <a:off x="12427124" y="2030968"/>
            <a:ext cx="37272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필터링된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데이터프레임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7374025" y="1897600"/>
            <a:ext cx="10525013" cy="80465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Object 40">
            <a:extLst>
              <a:ext uri="{FF2B5EF4-FFF2-40B4-BE49-F238E27FC236}">
                <a16:creationId xmlns:a16="http://schemas.microsoft.com/office/drawing/2014/main" id="{F2207F18-5640-49E4-85FE-087FECBB4BEA}"/>
              </a:ext>
            </a:extLst>
          </p:cNvPr>
          <p:cNvSpPr txBox="1"/>
          <p:nvPr/>
        </p:nvSpPr>
        <p:spPr>
          <a:xfrm>
            <a:off x="7315200" y="5777044"/>
            <a:ext cx="50009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변화 시각화를 위한 리스트 생성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1" name="Object 40">
            <a:extLst>
              <a:ext uri="{FF2B5EF4-FFF2-40B4-BE49-F238E27FC236}">
                <a16:creationId xmlns:a16="http://schemas.microsoft.com/office/drawing/2014/main" id="{099B96AF-1562-4DDD-A584-48AE57D781A7}"/>
              </a:ext>
            </a:extLst>
          </p:cNvPr>
          <p:cNvSpPr txBox="1"/>
          <p:nvPr/>
        </p:nvSpPr>
        <p:spPr>
          <a:xfrm>
            <a:off x="12025138" y="5772091"/>
            <a:ext cx="52722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인구변화 시각화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(5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항목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286408" y="2066876"/>
            <a:ext cx="59619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격자로드 및 원도심 구역 내 격자 필터링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318210" y="1897600"/>
            <a:ext cx="6855141" cy="8046499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F82FC01-C83E-4FA1-800A-3645C715C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853" y="2434679"/>
            <a:ext cx="5135212" cy="3234454"/>
          </a:xfrm>
          <a:prstGeom prst="rect">
            <a:avLst/>
          </a:prstGeom>
        </p:spPr>
      </p:pic>
      <p:sp>
        <p:nvSpPr>
          <p:cNvPr id="31" name="Object 40">
            <a:extLst>
              <a:ext uri="{FF2B5EF4-FFF2-40B4-BE49-F238E27FC236}">
                <a16:creationId xmlns:a16="http://schemas.microsoft.com/office/drawing/2014/main" id="{92408F1E-44FA-4E07-8EB7-9AF34E111FA3}"/>
              </a:ext>
            </a:extLst>
          </p:cNvPr>
          <p:cNvSpPr txBox="1"/>
          <p:nvPr/>
        </p:nvSpPr>
        <p:spPr>
          <a:xfrm>
            <a:off x="9371263" y="2902375"/>
            <a:ext cx="380184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격자 </a:t>
            </a:r>
            <a:r>
              <a:rPr lang="en-US" altLang="ko-KR" sz="12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ID </a:t>
            </a:r>
            <a:r>
              <a:rPr lang="ko-KR" altLang="en-US" sz="12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를 불러와 </a:t>
            </a:r>
            <a:r>
              <a:rPr lang="en-US" altLang="ko-KR" sz="12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Mapping</a:t>
            </a:r>
            <a:endParaRPr lang="en-US" sz="1200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3" name="Object 40">
            <a:extLst>
              <a:ext uri="{FF2B5EF4-FFF2-40B4-BE49-F238E27FC236}">
                <a16:creationId xmlns:a16="http://schemas.microsoft.com/office/drawing/2014/main" id="{98BB5406-39D4-4ACC-A299-6750B30CC82B}"/>
              </a:ext>
            </a:extLst>
          </p:cNvPr>
          <p:cNvSpPr txBox="1"/>
          <p:nvPr/>
        </p:nvSpPr>
        <p:spPr>
          <a:xfrm>
            <a:off x="576856" y="5772091"/>
            <a:ext cx="42378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필터링된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격자 시각화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(Folium)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844ED1B-597C-4E31-B345-9F89BB5C0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4738" y="2434678"/>
            <a:ext cx="4773626" cy="32344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0F1BA27-6F3C-4264-9A71-856FB0D179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8852" y="6176246"/>
            <a:ext cx="5135212" cy="351621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A6ABC3E-E326-4DE8-80B6-388F097F7D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24738" y="6176246"/>
            <a:ext cx="4773627" cy="3516211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3DAC8E0-E7A5-4447-AC89-81F04A794EAB}"/>
              </a:ext>
            </a:extLst>
          </p:cNvPr>
          <p:cNvSpPr/>
          <p:nvPr/>
        </p:nvSpPr>
        <p:spPr>
          <a:xfrm>
            <a:off x="13605118" y="7093595"/>
            <a:ext cx="3539882" cy="1670251"/>
          </a:xfrm>
          <a:prstGeom prst="roundRect">
            <a:avLst/>
          </a:prstGeom>
          <a:solidFill>
            <a:srgbClr val="1E1F1C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F37C47E-AA97-4905-BB66-76F9AFA441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675" y="2438238"/>
            <a:ext cx="6352525" cy="30861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6169EBF-3BED-40AF-BB6C-854330E994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1675" y="6176246"/>
            <a:ext cx="3685525" cy="3446973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C536FAAA-0A52-45FF-8D55-F2A51B8E867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351" t="3019" r="8281"/>
          <a:stretch/>
        </p:blipFill>
        <p:spPr>
          <a:xfrm>
            <a:off x="4259152" y="6198423"/>
            <a:ext cx="2675047" cy="3446974"/>
          </a:xfrm>
          <a:prstGeom prst="rect">
            <a:avLst/>
          </a:prstGeom>
        </p:spPr>
      </p:pic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12C3F9F7-9779-45E5-BD0A-1C39B2FBE343}"/>
              </a:ext>
            </a:extLst>
          </p:cNvPr>
          <p:cNvSpPr/>
          <p:nvPr/>
        </p:nvSpPr>
        <p:spPr>
          <a:xfrm rot="5400000">
            <a:off x="4122849" y="7507689"/>
            <a:ext cx="412981" cy="429082"/>
          </a:xfrm>
          <a:prstGeom prst="triangle">
            <a:avLst>
              <a:gd name="adj" fmla="val 50000"/>
            </a:avLst>
          </a:prstGeom>
          <a:solidFill>
            <a:srgbClr val="FD8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8BFCDB40-51A1-4972-84FB-B23903EAEFE0}"/>
              </a:ext>
            </a:extLst>
          </p:cNvPr>
          <p:cNvSpPr txBox="1"/>
          <p:nvPr/>
        </p:nvSpPr>
        <p:spPr>
          <a:xfrm>
            <a:off x="13746546" y="7262352"/>
            <a:ext cx="3322254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인구변화</a:t>
            </a:r>
            <a:endParaRPr lang="en-US" altLang="ko-KR" sz="1600" b="1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고령인구 변화</a:t>
            </a:r>
            <a:endParaRPr lang="en-US" altLang="ko-KR" sz="1600" b="1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비고령인구 변화</a:t>
            </a:r>
            <a:endParaRPr lang="en-US" altLang="ko-KR" sz="1600" b="1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고령인구 비율 변화</a:t>
            </a:r>
            <a:endParaRPr lang="en-US" altLang="ko-KR" sz="1600" b="1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5. </a:t>
            </a:r>
            <a:r>
              <a:rPr lang="ko-KR" altLang="en-US" sz="16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비고령인구 비율 변화</a:t>
            </a:r>
            <a:endParaRPr lang="en-US" altLang="ko-KR" sz="1600" b="1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615D0816-0BFD-4078-B79A-7B486530664D}"/>
              </a:ext>
            </a:extLst>
          </p:cNvPr>
          <p:cNvSpPr/>
          <p:nvPr/>
        </p:nvSpPr>
        <p:spPr>
          <a:xfrm>
            <a:off x="304799" y="266700"/>
            <a:ext cx="55298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Object 32">
            <a:extLst>
              <a:ext uri="{FF2B5EF4-FFF2-40B4-BE49-F238E27FC236}">
                <a16:creationId xmlns:a16="http://schemas.microsoft.com/office/drawing/2014/main" id="{11C952C9-F467-460F-99AC-E3772B4171D6}"/>
              </a:ext>
            </a:extLst>
          </p:cNvPr>
          <p:cNvSpPr txBox="1"/>
          <p:nvPr/>
        </p:nvSpPr>
        <p:spPr>
          <a:xfrm>
            <a:off x="3029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59924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A76DEB9D-BC20-405E-971B-A5543E1086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4" t="14250" b="12122"/>
          <a:stretch/>
        </p:blipFill>
        <p:spPr>
          <a:xfrm>
            <a:off x="6495488" y="567263"/>
            <a:ext cx="10591800" cy="2948905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0BB8016E-0C5B-43A7-A5A9-07D1DC4FC1B9}"/>
              </a:ext>
            </a:extLst>
          </p:cNvPr>
          <p:cNvSpPr/>
          <p:nvPr/>
        </p:nvSpPr>
        <p:spPr>
          <a:xfrm>
            <a:off x="8447820" y="849544"/>
            <a:ext cx="1629068" cy="2448000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98" name="그림 997">
            <a:extLst>
              <a:ext uri="{FF2B5EF4-FFF2-40B4-BE49-F238E27FC236}">
                <a16:creationId xmlns:a16="http://schemas.microsoft.com/office/drawing/2014/main" id="{AB354165-006A-49C6-94DC-AA81CC3E5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5" t="12104" b="11044"/>
          <a:stretch/>
        </p:blipFill>
        <p:spPr>
          <a:xfrm>
            <a:off x="6495488" y="6482797"/>
            <a:ext cx="10591800" cy="2488476"/>
          </a:xfrm>
          <a:prstGeom prst="rect">
            <a:avLst/>
          </a:prstGeom>
        </p:spPr>
      </p:pic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0D477BA8-CED8-4825-96FE-F6DF32812BEF}"/>
              </a:ext>
            </a:extLst>
          </p:cNvPr>
          <p:cNvSpPr/>
          <p:nvPr/>
        </p:nvSpPr>
        <p:spPr>
          <a:xfrm>
            <a:off x="14481794" y="7652457"/>
            <a:ext cx="2599549" cy="855412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F18EBF-1944-41F0-9E3A-F4A3B87BF2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86" y="2019300"/>
            <a:ext cx="4970914" cy="5890776"/>
          </a:xfrm>
          <a:prstGeom prst="rect">
            <a:avLst/>
          </a:prstGeom>
        </p:spPr>
      </p:pic>
      <p:sp>
        <p:nvSpPr>
          <p:cNvPr id="37" name="Object 40">
            <a:extLst>
              <a:ext uri="{FF2B5EF4-FFF2-40B4-BE49-F238E27FC236}">
                <a16:creationId xmlns:a16="http://schemas.microsoft.com/office/drawing/2014/main" id="{D04DF5EE-C439-4C4F-8652-76109CC624D7}"/>
              </a:ext>
            </a:extLst>
          </p:cNvPr>
          <p:cNvSpPr txBox="1"/>
          <p:nvPr/>
        </p:nvSpPr>
        <p:spPr>
          <a:xfrm>
            <a:off x="1219200" y="4518787"/>
            <a:ext cx="337214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00153D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청주시 </a:t>
            </a:r>
            <a:endParaRPr lang="en-US" altLang="ko-KR" sz="2400" dirty="0">
              <a:solidFill>
                <a:srgbClr val="00153D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00153D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원도심 구역</a:t>
            </a:r>
            <a:endParaRPr lang="en-US" sz="2400" dirty="0">
              <a:solidFill>
                <a:srgbClr val="00153D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4B1C2C7-B4D5-4E1B-9A5D-5DDF7A8960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19" t="14141" r="37" b="11108"/>
          <a:stretch/>
        </p:blipFill>
        <p:spPr>
          <a:xfrm>
            <a:off x="6493904" y="3622339"/>
            <a:ext cx="10591800" cy="276289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0D55E8C-6B88-4ACD-B52F-6A8EB1BF3313}"/>
              </a:ext>
            </a:extLst>
          </p:cNvPr>
          <p:cNvSpPr txBox="1"/>
          <p:nvPr/>
        </p:nvSpPr>
        <p:spPr>
          <a:xfrm>
            <a:off x="9677400" y="419100"/>
            <a:ext cx="50200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구역 연도별 인구변화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FE4DA5E2-082B-44E1-8681-7709E939A8EC}"/>
              </a:ext>
            </a:extLst>
          </p:cNvPr>
          <p:cNvCxnSpPr>
            <a:cxnSpLocks/>
          </p:cNvCxnSpPr>
          <p:nvPr/>
        </p:nvCxnSpPr>
        <p:spPr>
          <a:xfrm flipH="1">
            <a:off x="3679634" y="571500"/>
            <a:ext cx="2568766" cy="2010996"/>
          </a:xfrm>
          <a:prstGeom prst="line">
            <a:avLst/>
          </a:prstGeom>
          <a:ln w="28575">
            <a:solidFill>
              <a:srgbClr val="4A86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65090F00-66EA-4FDC-A56E-A41159843CD7}"/>
              </a:ext>
            </a:extLst>
          </p:cNvPr>
          <p:cNvCxnSpPr>
            <a:cxnSpLocks/>
          </p:cNvCxnSpPr>
          <p:nvPr/>
        </p:nvCxnSpPr>
        <p:spPr>
          <a:xfrm flipH="1" flipV="1">
            <a:off x="4072460" y="7318122"/>
            <a:ext cx="2099740" cy="2092578"/>
          </a:xfrm>
          <a:prstGeom prst="line">
            <a:avLst/>
          </a:prstGeom>
          <a:ln w="28575">
            <a:solidFill>
              <a:srgbClr val="4A86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E0693F2D-6143-48EE-A376-4D3BF812BA79}"/>
              </a:ext>
            </a:extLst>
          </p:cNvPr>
          <p:cNvSpPr txBox="1"/>
          <p:nvPr/>
        </p:nvSpPr>
        <p:spPr>
          <a:xfrm>
            <a:off x="9686583" y="3585039"/>
            <a:ext cx="50200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구역 연도별 고령인구 변화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F7B0234-0995-496E-B227-B9E2D8DD02F1}"/>
              </a:ext>
            </a:extLst>
          </p:cNvPr>
          <p:cNvSpPr txBox="1"/>
          <p:nvPr/>
        </p:nvSpPr>
        <p:spPr>
          <a:xfrm>
            <a:off x="9677400" y="6455698"/>
            <a:ext cx="5207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구역 연도별 비고령인구 변화</a:t>
            </a: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268FDA7C-66BB-4357-85F5-57696E76804B}"/>
              </a:ext>
            </a:extLst>
          </p:cNvPr>
          <p:cNvSpPr/>
          <p:nvPr/>
        </p:nvSpPr>
        <p:spPr>
          <a:xfrm>
            <a:off x="6096000" y="390442"/>
            <a:ext cx="11734800" cy="9325058"/>
          </a:xfrm>
          <a:prstGeom prst="roundRect">
            <a:avLst>
              <a:gd name="adj" fmla="val 6180"/>
            </a:avLst>
          </a:prstGeom>
          <a:noFill/>
          <a:ln>
            <a:solidFill>
              <a:srgbClr val="4A86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3E83E89C-2C94-4736-830D-6EFD1BA44FDB}"/>
              </a:ext>
            </a:extLst>
          </p:cNvPr>
          <p:cNvCxnSpPr>
            <a:cxnSpLocks/>
          </p:cNvCxnSpPr>
          <p:nvPr/>
        </p:nvCxnSpPr>
        <p:spPr>
          <a:xfrm>
            <a:off x="13300034" y="1237319"/>
            <a:ext cx="1446839" cy="378201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52B8D425-C690-4EA4-A98B-AA9704B62944}"/>
              </a:ext>
            </a:extLst>
          </p:cNvPr>
          <p:cNvCxnSpPr>
            <a:cxnSpLocks/>
          </p:cNvCxnSpPr>
          <p:nvPr/>
        </p:nvCxnSpPr>
        <p:spPr>
          <a:xfrm>
            <a:off x="13252776" y="4302131"/>
            <a:ext cx="1546928" cy="35397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>
            <a:extLst>
              <a:ext uri="{FF2B5EF4-FFF2-40B4-BE49-F238E27FC236}">
                <a16:creationId xmlns:a16="http://schemas.microsoft.com/office/drawing/2014/main" id="{EF706920-039F-4F8E-9A1C-3A1B43C9AC02}"/>
              </a:ext>
            </a:extLst>
          </p:cNvPr>
          <p:cNvCxnSpPr>
            <a:cxnSpLocks/>
          </p:cNvCxnSpPr>
          <p:nvPr/>
        </p:nvCxnSpPr>
        <p:spPr>
          <a:xfrm>
            <a:off x="13300034" y="7203032"/>
            <a:ext cx="1446839" cy="29444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9CE0C2F6-B8DF-455A-9F48-3974A4FDA312}"/>
              </a:ext>
            </a:extLst>
          </p:cNvPr>
          <p:cNvSpPr txBox="1"/>
          <p:nvPr/>
        </p:nvSpPr>
        <p:spPr>
          <a:xfrm>
            <a:off x="14249400" y="7712214"/>
            <a:ext cx="30130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spc="-30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2020 ~ 2021</a:t>
            </a:r>
          </a:p>
          <a:p>
            <a:pPr algn="ctr"/>
            <a:r>
              <a:rPr lang="ko-KR" altLang="en-US" sz="2000" b="1" spc="-30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비고령인구</a:t>
            </a:r>
            <a:r>
              <a:rPr lang="en-US" altLang="ko-KR" sz="2000" b="1" spc="-3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000" b="1" spc="-30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대거유입</a:t>
            </a:r>
            <a:endParaRPr lang="en-US" altLang="ko-KR" sz="2000" b="1" spc="-30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F1E19317-847B-4AE4-9265-F8A6C7CCCAA4}"/>
              </a:ext>
            </a:extLst>
          </p:cNvPr>
          <p:cNvSpPr txBox="1"/>
          <p:nvPr/>
        </p:nvSpPr>
        <p:spPr>
          <a:xfrm>
            <a:off x="13716000" y="6347034"/>
            <a:ext cx="325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</a:rPr>
              <a:t>*</a:t>
            </a:r>
            <a:endParaRPr lang="ko-KR" altLang="en-US" b="1" dirty="0">
              <a:solidFill>
                <a:srgbClr val="00B050"/>
              </a:soli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1D55219C-BA1B-4410-B372-3704796AD551}"/>
              </a:ext>
            </a:extLst>
          </p:cNvPr>
          <p:cNvSpPr txBox="1"/>
          <p:nvPr/>
        </p:nvSpPr>
        <p:spPr>
          <a:xfrm>
            <a:off x="6969720" y="9122534"/>
            <a:ext cx="350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고령인구 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60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대 이상 인구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ko-KR" altLang="en-US"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4E07CE05-B4A8-46A6-89EF-6C13AC17AD0F}"/>
              </a:ext>
            </a:extLst>
          </p:cNvPr>
          <p:cNvSpPr txBox="1"/>
          <p:nvPr/>
        </p:nvSpPr>
        <p:spPr>
          <a:xfrm>
            <a:off x="6969720" y="9370353"/>
            <a:ext cx="334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비고령인구 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20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대 이상 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60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대 미만 인구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ko-KR" altLang="en-US"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4D4FF76C-A9AE-40E1-BEAC-5008E19BA0C8}"/>
              </a:ext>
            </a:extLst>
          </p:cNvPr>
          <p:cNvSpPr txBox="1"/>
          <p:nvPr/>
        </p:nvSpPr>
        <p:spPr>
          <a:xfrm>
            <a:off x="6805661" y="9386119"/>
            <a:ext cx="289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</a:rPr>
              <a:t>*</a:t>
            </a:r>
            <a:endParaRPr lang="ko-KR" altLang="en-US" b="1" dirty="0">
              <a:solidFill>
                <a:srgbClr val="00B050"/>
              </a:solidFill>
            </a:endParaRPr>
          </a:p>
        </p:txBody>
      </p:sp>
      <p:sp>
        <p:nvSpPr>
          <p:cNvPr id="163" name="사각형: 둥근 모서리 162">
            <a:extLst>
              <a:ext uri="{FF2B5EF4-FFF2-40B4-BE49-F238E27FC236}">
                <a16:creationId xmlns:a16="http://schemas.microsoft.com/office/drawing/2014/main" id="{07CBBB5B-78C1-434F-B698-58291D9C65C6}"/>
              </a:ext>
            </a:extLst>
          </p:cNvPr>
          <p:cNvSpPr/>
          <p:nvPr/>
        </p:nvSpPr>
        <p:spPr>
          <a:xfrm>
            <a:off x="14169350" y="4835870"/>
            <a:ext cx="3358955" cy="1201410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5E77A55-4B33-46AF-9569-F7097A46DBF2}"/>
              </a:ext>
            </a:extLst>
          </p:cNvPr>
          <p:cNvSpPr txBox="1"/>
          <p:nvPr/>
        </p:nvSpPr>
        <p:spPr>
          <a:xfrm>
            <a:off x="14153550" y="4920595"/>
            <a:ext cx="335895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세 변화유형 모두</a:t>
            </a:r>
            <a:endParaRPr lang="en-US" altLang="ko-KR" sz="2000" b="1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2021</a:t>
            </a:r>
            <a:r>
              <a:rPr lang="ko-KR" altLang="en-US" sz="2000" b="1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년까지 증가하다 </a:t>
            </a:r>
            <a:endParaRPr lang="en-US" altLang="ko-KR" sz="2000" b="1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2022</a:t>
            </a:r>
            <a:r>
              <a:rPr lang="ko-KR" altLang="en-US" sz="2000" b="1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년에 감소하는 추세</a:t>
            </a:r>
            <a:endParaRPr lang="en-US" altLang="ko-KR" sz="2000" b="1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DF66800E-D71C-4ECC-B466-7936495413EA}"/>
              </a:ext>
            </a:extLst>
          </p:cNvPr>
          <p:cNvSpPr/>
          <p:nvPr/>
        </p:nvSpPr>
        <p:spPr>
          <a:xfrm>
            <a:off x="8462232" y="1367237"/>
            <a:ext cx="1613072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7AC258-6E40-469D-AB38-CDB4E13884EE}"/>
              </a:ext>
            </a:extLst>
          </p:cNvPr>
          <p:cNvSpPr txBox="1"/>
          <p:nvPr/>
        </p:nvSpPr>
        <p:spPr>
          <a:xfrm>
            <a:off x="8366786" y="1425782"/>
            <a:ext cx="177338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인구 급증</a:t>
            </a:r>
            <a:endParaRPr lang="en-US" altLang="ko-KR" sz="17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BD7856CB-2508-4AB5-A3AA-9B6D69627405}"/>
              </a:ext>
            </a:extLst>
          </p:cNvPr>
          <p:cNvSpPr/>
          <p:nvPr/>
        </p:nvSpPr>
        <p:spPr>
          <a:xfrm>
            <a:off x="11632865" y="849544"/>
            <a:ext cx="1629068" cy="2448000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056D4D3F-2F3E-42A8-956F-3010E3EB3BEA}"/>
              </a:ext>
            </a:extLst>
          </p:cNvPr>
          <p:cNvSpPr/>
          <p:nvPr/>
        </p:nvSpPr>
        <p:spPr>
          <a:xfrm>
            <a:off x="11681649" y="2340323"/>
            <a:ext cx="1518759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15E205-8AA5-4FFD-9B6B-6B8F707AE208}"/>
              </a:ext>
            </a:extLst>
          </p:cNvPr>
          <p:cNvSpPr txBox="1"/>
          <p:nvPr/>
        </p:nvSpPr>
        <p:spPr>
          <a:xfrm>
            <a:off x="11551835" y="2395659"/>
            <a:ext cx="1773933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인구 급증</a:t>
            </a:r>
            <a:endParaRPr lang="en-US" altLang="ko-KR" sz="17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CE8F1B18-DF3B-413D-8525-A44E217239E6}"/>
              </a:ext>
            </a:extLst>
          </p:cNvPr>
          <p:cNvSpPr/>
          <p:nvPr/>
        </p:nvSpPr>
        <p:spPr>
          <a:xfrm>
            <a:off x="8446236" y="3937229"/>
            <a:ext cx="1629068" cy="2243192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DAEED62A-6AA6-4F92-B341-12F74401D429}"/>
              </a:ext>
            </a:extLst>
          </p:cNvPr>
          <p:cNvSpPr/>
          <p:nvPr/>
        </p:nvSpPr>
        <p:spPr>
          <a:xfrm>
            <a:off x="8530144" y="4338694"/>
            <a:ext cx="1467140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E1656A0-A866-43DD-99DB-EB680454CF28}"/>
              </a:ext>
            </a:extLst>
          </p:cNvPr>
          <p:cNvSpPr txBox="1"/>
          <p:nvPr/>
        </p:nvSpPr>
        <p:spPr>
          <a:xfrm>
            <a:off x="8365202" y="4397239"/>
            <a:ext cx="177338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인구 급증</a:t>
            </a:r>
            <a:endParaRPr lang="en-US" altLang="ko-KR" sz="17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5CE1F585-4C1F-4214-914D-F6D9318D48C7}"/>
              </a:ext>
            </a:extLst>
          </p:cNvPr>
          <p:cNvSpPr/>
          <p:nvPr/>
        </p:nvSpPr>
        <p:spPr>
          <a:xfrm>
            <a:off x="11631281" y="3937229"/>
            <a:ext cx="1629068" cy="2243192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7B90BE2D-BFF5-4537-83E1-6749B94D2C8B}"/>
              </a:ext>
            </a:extLst>
          </p:cNvPr>
          <p:cNvSpPr/>
          <p:nvPr/>
        </p:nvSpPr>
        <p:spPr>
          <a:xfrm>
            <a:off x="11680065" y="4984330"/>
            <a:ext cx="1518759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43F3276-4FB5-4A0F-8C05-D4E31F837668}"/>
              </a:ext>
            </a:extLst>
          </p:cNvPr>
          <p:cNvSpPr txBox="1"/>
          <p:nvPr/>
        </p:nvSpPr>
        <p:spPr>
          <a:xfrm>
            <a:off x="11541417" y="5031403"/>
            <a:ext cx="1773933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인구 급증</a:t>
            </a:r>
            <a:endParaRPr lang="en-US" altLang="ko-KR" sz="17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0545020-A0AA-47BE-8066-8C982F9D189A}"/>
              </a:ext>
            </a:extLst>
          </p:cNvPr>
          <p:cNvSpPr/>
          <p:nvPr/>
        </p:nvSpPr>
        <p:spPr>
          <a:xfrm>
            <a:off x="8447820" y="6814751"/>
            <a:ext cx="1629068" cy="1947698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0A59F2F2-5AC1-481E-B7FA-8180F60666DC}"/>
              </a:ext>
            </a:extLst>
          </p:cNvPr>
          <p:cNvSpPr/>
          <p:nvPr/>
        </p:nvSpPr>
        <p:spPr>
          <a:xfrm>
            <a:off x="8519028" y="7264219"/>
            <a:ext cx="1467140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7BA5D2B-D8DA-438C-845D-BC3A7466F8FD}"/>
              </a:ext>
            </a:extLst>
          </p:cNvPr>
          <p:cNvSpPr txBox="1"/>
          <p:nvPr/>
        </p:nvSpPr>
        <p:spPr>
          <a:xfrm>
            <a:off x="8354086" y="7322764"/>
            <a:ext cx="177338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인구 급증</a:t>
            </a:r>
            <a:endParaRPr lang="en-US" altLang="ko-KR" sz="17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14D51408-0ADB-4FED-A729-AB1BC3C9A4E4}"/>
              </a:ext>
            </a:extLst>
          </p:cNvPr>
          <p:cNvSpPr/>
          <p:nvPr/>
        </p:nvSpPr>
        <p:spPr>
          <a:xfrm>
            <a:off x="11632865" y="6814749"/>
            <a:ext cx="1629068" cy="1947699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F1A6ED29-EF62-4F5E-88D6-38CAB0E6C95D}"/>
              </a:ext>
            </a:extLst>
          </p:cNvPr>
          <p:cNvSpPr/>
          <p:nvPr/>
        </p:nvSpPr>
        <p:spPr>
          <a:xfrm>
            <a:off x="11690881" y="8084790"/>
            <a:ext cx="1518759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B6919B-17EE-438F-ACBF-4BE0FB25B3E8}"/>
              </a:ext>
            </a:extLst>
          </p:cNvPr>
          <p:cNvSpPr txBox="1"/>
          <p:nvPr/>
        </p:nvSpPr>
        <p:spPr>
          <a:xfrm>
            <a:off x="11561067" y="8140126"/>
            <a:ext cx="1773933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17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인구 급증</a:t>
            </a:r>
            <a:endParaRPr lang="en-US" altLang="ko-KR" sz="17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0CA6F3C3-BC75-4BAA-845A-F5D78856C8A4}"/>
              </a:ext>
            </a:extLst>
          </p:cNvPr>
          <p:cNvSpPr/>
          <p:nvPr/>
        </p:nvSpPr>
        <p:spPr>
          <a:xfrm>
            <a:off x="6518872" y="795866"/>
            <a:ext cx="384181" cy="77294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CE41981-4F2C-42A6-828B-2091CBB45798}"/>
              </a:ext>
            </a:extLst>
          </p:cNvPr>
          <p:cNvSpPr txBox="1"/>
          <p:nvPr/>
        </p:nvSpPr>
        <p:spPr>
          <a:xfrm>
            <a:off x="6419288" y="1780432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5500</a:t>
            </a:r>
            <a:endParaRPr lang="ko-KR" altLang="en-US" sz="14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CE605B-0F6C-424C-A46C-08C7E97F42DF}"/>
              </a:ext>
            </a:extLst>
          </p:cNvPr>
          <p:cNvSpPr txBox="1"/>
          <p:nvPr/>
        </p:nvSpPr>
        <p:spPr>
          <a:xfrm>
            <a:off x="6411450" y="2275606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5000</a:t>
            </a:r>
            <a:endParaRPr lang="ko-KR" altLang="en-US" sz="1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0E302E9-E413-414F-B4DC-27BFC4E59BA2}"/>
              </a:ext>
            </a:extLst>
          </p:cNvPr>
          <p:cNvSpPr txBox="1"/>
          <p:nvPr/>
        </p:nvSpPr>
        <p:spPr>
          <a:xfrm>
            <a:off x="6400800" y="7154945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4000</a:t>
            </a:r>
            <a:endParaRPr lang="ko-KR" altLang="en-US" sz="14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8615384-FF51-42B0-9598-759A7DA86621}"/>
              </a:ext>
            </a:extLst>
          </p:cNvPr>
          <p:cNvSpPr txBox="1"/>
          <p:nvPr/>
        </p:nvSpPr>
        <p:spPr>
          <a:xfrm>
            <a:off x="6409088" y="7755332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3500</a:t>
            </a:r>
            <a:endParaRPr lang="ko-KR" altLang="en-US" sz="14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8ABCE65-F1F3-4867-8C90-B3C571D1B09F}"/>
              </a:ext>
            </a:extLst>
          </p:cNvPr>
          <p:cNvSpPr txBox="1"/>
          <p:nvPr/>
        </p:nvSpPr>
        <p:spPr>
          <a:xfrm>
            <a:off x="6409088" y="8305260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3000</a:t>
            </a:r>
            <a:endParaRPr lang="ko-KR" altLang="en-US" sz="14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02F79FF-94CA-49D7-B4D8-8CCC683D21C3}"/>
              </a:ext>
            </a:extLst>
          </p:cNvPr>
          <p:cNvSpPr txBox="1"/>
          <p:nvPr/>
        </p:nvSpPr>
        <p:spPr>
          <a:xfrm>
            <a:off x="6420202" y="784996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6500</a:t>
            </a:r>
            <a:endParaRPr lang="ko-KR" altLang="en-US" sz="1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7FB406F-F299-4EB6-85E6-1997182A6FA8}"/>
              </a:ext>
            </a:extLst>
          </p:cNvPr>
          <p:cNvSpPr txBox="1"/>
          <p:nvPr/>
        </p:nvSpPr>
        <p:spPr>
          <a:xfrm>
            <a:off x="6419288" y="1269221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6000</a:t>
            </a:r>
            <a:endParaRPr lang="ko-KR" altLang="en-US" sz="1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1E9BBE2-BFDC-4F4A-A4D5-DE40010526E2}"/>
              </a:ext>
            </a:extLst>
          </p:cNvPr>
          <p:cNvSpPr txBox="1"/>
          <p:nvPr/>
        </p:nvSpPr>
        <p:spPr>
          <a:xfrm>
            <a:off x="6419288" y="2854523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4500</a:t>
            </a:r>
            <a:endParaRPr lang="ko-KR" altLang="en-US" sz="14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5E25EE6-0A05-4563-B08F-9FC3486317B2}"/>
              </a:ext>
            </a:extLst>
          </p:cNvPr>
          <p:cNvSpPr txBox="1"/>
          <p:nvPr/>
        </p:nvSpPr>
        <p:spPr>
          <a:xfrm>
            <a:off x="6411450" y="386553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2100</a:t>
            </a:r>
            <a:endParaRPr lang="ko-KR" altLang="en-US" sz="14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7686B99-F75E-4DE3-B94F-C0F7358C6B05}"/>
              </a:ext>
            </a:extLst>
          </p:cNvPr>
          <p:cNvSpPr txBox="1"/>
          <p:nvPr/>
        </p:nvSpPr>
        <p:spPr>
          <a:xfrm>
            <a:off x="6402487" y="4170608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2000</a:t>
            </a:r>
            <a:endParaRPr lang="ko-KR" altLang="en-US" sz="14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F69B4BC-3701-4932-909E-D10AF0B228BE}"/>
              </a:ext>
            </a:extLst>
          </p:cNvPr>
          <p:cNvSpPr txBox="1"/>
          <p:nvPr/>
        </p:nvSpPr>
        <p:spPr>
          <a:xfrm>
            <a:off x="6401474" y="4528093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1900</a:t>
            </a:r>
            <a:endParaRPr lang="ko-KR" altLang="en-US" sz="1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DC3EF41-EE54-490B-B809-6DBF2FA2BA9F}"/>
              </a:ext>
            </a:extLst>
          </p:cNvPr>
          <p:cNvSpPr txBox="1"/>
          <p:nvPr/>
        </p:nvSpPr>
        <p:spPr>
          <a:xfrm>
            <a:off x="6401474" y="484640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1800</a:t>
            </a:r>
            <a:endParaRPr lang="ko-KR" altLang="en-US" sz="14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4F56A5E-3403-4832-AF89-5C0719E1AD87}"/>
              </a:ext>
            </a:extLst>
          </p:cNvPr>
          <p:cNvSpPr txBox="1"/>
          <p:nvPr/>
        </p:nvSpPr>
        <p:spPr>
          <a:xfrm>
            <a:off x="6401474" y="5166304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1700</a:t>
            </a:r>
            <a:endParaRPr lang="ko-KR" altLang="en-US" sz="14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ACFFBCF-1986-44AE-825D-B745E5F97D13}"/>
              </a:ext>
            </a:extLst>
          </p:cNvPr>
          <p:cNvSpPr txBox="1"/>
          <p:nvPr/>
        </p:nvSpPr>
        <p:spPr>
          <a:xfrm>
            <a:off x="6400800" y="5471588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1600</a:t>
            </a:r>
            <a:endParaRPr lang="ko-KR" altLang="en-US" sz="14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39761AD-61FD-4AD2-B883-1914CA69759A}"/>
              </a:ext>
            </a:extLst>
          </p:cNvPr>
          <p:cNvSpPr txBox="1"/>
          <p:nvPr/>
        </p:nvSpPr>
        <p:spPr>
          <a:xfrm>
            <a:off x="6411450" y="5816665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1500</a:t>
            </a:r>
            <a:endParaRPr lang="ko-KR" altLang="en-US" sz="1400" dirty="0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5EAA2613-1308-46B7-BE3B-5D2ED077D0E7}"/>
              </a:ext>
            </a:extLst>
          </p:cNvPr>
          <p:cNvSpPr/>
          <p:nvPr/>
        </p:nvSpPr>
        <p:spPr>
          <a:xfrm rot="5400000">
            <a:off x="11420591" y="-1566875"/>
            <a:ext cx="307778" cy="10111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1C5C338-3536-4522-AD35-0D7032C9035F}"/>
              </a:ext>
            </a:extLst>
          </p:cNvPr>
          <p:cNvSpPr txBox="1"/>
          <p:nvPr/>
        </p:nvSpPr>
        <p:spPr>
          <a:xfrm>
            <a:off x="8367124" y="3334844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2018</a:t>
            </a:r>
            <a:endParaRPr lang="ko-KR" altLang="en-US" sz="14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4EC08AB-4D4C-415D-96D4-367BC25B9CAD}"/>
              </a:ext>
            </a:extLst>
          </p:cNvPr>
          <p:cNvSpPr txBox="1"/>
          <p:nvPr/>
        </p:nvSpPr>
        <p:spPr>
          <a:xfrm>
            <a:off x="9880439" y="3346901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2019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43DF418-DB7C-475A-AB32-7342B2B1525E}"/>
              </a:ext>
            </a:extLst>
          </p:cNvPr>
          <p:cNvSpPr txBox="1"/>
          <p:nvPr/>
        </p:nvSpPr>
        <p:spPr>
          <a:xfrm>
            <a:off x="11570987" y="3346901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FB45E59-AC4F-4EF4-B750-8C334F30791C}"/>
              </a:ext>
            </a:extLst>
          </p:cNvPr>
          <p:cNvSpPr txBox="1"/>
          <p:nvPr/>
        </p:nvSpPr>
        <p:spPr>
          <a:xfrm>
            <a:off x="13144951" y="3334843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A2A88C7-9F46-482E-952B-2C328C89B12B}"/>
              </a:ext>
            </a:extLst>
          </p:cNvPr>
          <p:cNvSpPr txBox="1"/>
          <p:nvPr/>
        </p:nvSpPr>
        <p:spPr>
          <a:xfrm>
            <a:off x="14829771" y="3346901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2022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7C81316A-E3AD-483E-A7A3-49C1F381A23B}"/>
              </a:ext>
            </a:extLst>
          </p:cNvPr>
          <p:cNvSpPr/>
          <p:nvPr/>
        </p:nvSpPr>
        <p:spPr>
          <a:xfrm rot="5400000">
            <a:off x="11408107" y="1252075"/>
            <a:ext cx="307778" cy="10136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CA46C5E-631B-4228-A633-35865FAD9CDD}"/>
              </a:ext>
            </a:extLst>
          </p:cNvPr>
          <p:cNvSpPr txBox="1"/>
          <p:nvPr/>
        </p:nvSpPr>
        <p:spPr>
          <a:xfrm>
            <a:off x="8227735" y="616627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2018</a:t>
            </a:r>
            <a:endParaRPr lang="ko-KR" altLang="en-US" sz="1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C4A3F6-B12D-4154-8F20-530714E5C014}"/>
              </a:ext>
            </a:extLst>
          </p:cNvPr>
          <p:cNvSpPr txBox="1"/>
          <p:nvPr/>
        </p:nvSpPr>
        <p:spPr>
          <a:xfrm>
            <a:off x="9779231" y="6178335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2019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F02BB36-91BF-4770-A8E3-158CF472C4AF}"/>
              </a:ext>
            </a:extLst>
          </p:cNvPr>
          <p:cNvSpPr txBox="1"/>
          <p:nvPr/>
        </p:nvSpPr>
        <p:spPr>
          <a:xfrm>
            <a:off x="11391218" y="6178062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2020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A712445-EDA8-4342-A40A-31D5546EC872}"/>
              </a:ext>
            </a:extLst>
          </p:cNvPr>
          <p:cNvSpPr txBox="1"/>
          <p:nvPr/>
        </p:nvSpPr>
        <p:spPr>
          <a:xfrm>
            <a:off x="13043743" y="616627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2021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3EA396D-6865-47C0-8F23-7A0490F3D4FC}"/>
              </a:ext>
            </a:extLst>
          </p:cNvPr>
          <p:cNvSpPr txBox="1"/>
          <p:nvPr/>
        </p:nvSpPr>
        <p:spPr>
          <a:xfrm>
            <a:off x="14649682" y="6177754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2022</a:t>
            </a: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907920AB-141C-45BD-A070-9BA838DCC432}"/>
              </a:ext>
            </a:extLst>
          </p:cNvPr>
          <p:cNvSpPr/>
          <p:nvPr/>
        </p:nvSpPr>
        <p:spPr>
          <a:xfrm rot="5400000">
            <a:off x="11409691" y="3854868"/>
            <a:ext cx="307778" cy="10136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851B0AE-C013-49A6-89C2-623B06AF27B8}"/>
              </a:ext>
            </a:extLst>
          </p:cNvPr>
          <p:cNvSpPr txBox="1"/>
          <p:nvPr/>
        </p:nvSpPr>
        <p:spPr>
          <a:xfrm>
            <a:off x="8229319" y="8769070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2018</a:t>
            </a:r>
            <a:endParaRPr lang="ko-KR" altLang="en-US" sz="1400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34AA81E-9184-4822-81CC-FC85032AD7B8}"/>
              </a:ext>
            </a:extLst>
          </p:cNvPr>
          <p:cNvSpPr txBox="1"/>
          <p:nvPr/>
        </p:nvSpPr>
        <p:spPr>
          <a:xfrm>
            <a:off x="9780815" y="8781128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2019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610F2CA-25CE-4742-812C-047FB5B20356}"/>
              </a:ext>
            </a:extLst>
          </p:cNvPr>
          <p:cNvSpPr txBox="1"/>
          <p:nvPr/>
        </p:nvSpPr>
        <p:spPr>
          <a:xfrm>
            <a:off x="11392802" y="8780855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2020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D82866F-3AF9-4215-8868-51618891AA64}"/>
              </a:ext>
            </a:extLst>
          </p:cNvPr>
          <p:cNvSpPr txBox="1"/>
          <p:nvPr/>
        </p:nvSpPr>
        <p:spPr>
          <a:xfrm>
            <a:off x="13045327" y="8769070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2021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B4BBC859-B369-42B0-B981-0337AB246394}"/>
              </a:ext>
            </a:extLst>
          </p:cNvPr>
          <p:cNvSpPr txBox="1"/>
          <p:nvPr/>
        </p:nvSpPr>
        <p:spPr>
          <a:xfrm>
            <a:off x="14651266" y="878054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2022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4BBDBB32-A2C6-4371-AB1E-14B2B20F6A9C}"/>
              </a:ext>
            </a:extLst>
          </p:cNvPr>
          <p:cNvSpPr txBox="1"/>
          <p:nvPr/>
        </p:nvSpPr>
        <p:spPr>
          <a:xfrm>
            <a:off x="6805661" y="9116202"/>
            <a:ext cx="289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</a:rPr>
              <a:t>*</a:t>
            </a:r>
            <a:endParaRPr lang="ko-KR" altLang="en-US" b="1" dirty="0">
              <a:solidFill>
                <a:srgbClr val="00B050"/>
              </a:solidFill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733682A-8B6D-40C0-8C54-9272FA9C3C2B}"/>
              </a:ext>
            </a:extLst>
          </p:cNvPr>
          <p:cNvSpPr txBox="1"/>
          <p:nvPr/>
        </p:nvSpPr>
        <p:spPr>
          <a:xfrm>
            <a:off x="228600" y="8034182"/>
            <a:ext cx="59447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국제연합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(UN)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의 기준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</a:t>
            </a:r>
          </a:p>
          <a:p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65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세 이상 인구 비율 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7% 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이상 → 고령화 사회</a:t>
            </a:r>
            <a:endParaRPr lang="en-US" altLang="ko-KR"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65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세 이상 인구 비율 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14% 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이상 → 고령 사회</a:t>
            </a:r>
            <a:endParaRPr lang="en-US" altLang="ko-KR"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65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세 이상 인구 비율 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20% 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이상 → </a:t>
            </a:r>
            <a:r>
              <a:rPr lang="ko-KR" altLang="en-US" sz="14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초고령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사회로 구분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endParaRPr lang="en-US" altLang="ko-KR"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추가로 국내 국민연금 수급연령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연금 지급개시연령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) 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및 </a:t>
            </a:r>
            <a:endParaRPr lang="en-US" altLang="ko-KR"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근로자의 법상 정년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노동관계법령상 정년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(60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세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의무규정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을</a:t>
            </a:r>
            <a:endParaRPr lang="en-US" altLang="ko-KR"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고려하여 </a:t>
            </a:r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60</a:t>
            </a:r>
            <a:r>
              <a:rPr lang="ko-KR" altLang="en-US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대를 기준으로 고령화 비율을 구분함</a:t>
            </a:r>
            <a:endParaRPr lang="en-US" altLang="ko-KR" sz="105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BA2EA0D1-60C5-4740-B165-6B9928FAE72F}"/>
              </a:ext>
            </a:extLst>
          </p:cNvPr>
          <p:cNvSpPr/>
          <p:nvPr/>
        </p:nvSpPr>
        <p:spPr>
          <a:xfrm>
            <a:off x="18017" y="9944100"/>
            <a:ext cx="110309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인구변화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&amp;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연도별 고령인구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&amp;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비고령인구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endParaRPr lang="en-US" altLang="ko-KR" sz="1400" dirty="0">
              <a:solidFill>
                <a:srgbClr val="00153D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022" name="TextBox 1021">
            <a:extLst>
              <a:ext uri="{FF2B5EF4-FFF2-40B4-BE49-F238E27FC236}">
                <a16:creationId xmlns:a16="http://schemas.microsoft.com/office/drawing/2014/main" id="{9A91B042-C8A9-4C35-94DA-8684D5411C81}"/>
              </a:ext>
            </a:extLst>
          </p:cNvPr>
          <p:cNvSpPr txBox="1"/>
          <p:nvPr/>
        </p:nvSpPr>
        <p:spPr>
          <a:xfrm>
            <a:off x="13458803" y="3467357"/>
            <a:ext cx="325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</a:rPr>
              <a:t>*</a:t>
            </a:r>
            <a:endParaRPr lang="ko-KR" altLang="en-US" b="1" dirty="0">
              <a:solidFill>
                <a:srgbClr val="00B050"/>
              </a:solidFill>
            </a:endParaRPr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0E4F5BE2-E065-4252-97A9-9B94BB4821D1}"/>
              </a:ext>
            </a:extLst>
          </p:cNvPr>
          <p:cNvSpPr/>
          <p:nvPr/>
        </p:nvSpPr>
        <p:spPr>
          <a:xfrm>
            <a:off x="304799" y="266700"/>
            <a:ext cx="55298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Object 32">
            <a:extLst>
              <a:ext uri="{FF2B5EF4-FFF2-40B4-BE49-F238E27FC236}">
                <a16:creationId xmlns:a16="http://schemas.microsoft.com/office/drawing/2014/main" id="{7EB4EE1A-60B3-4858-9C89-F0E126683E9D}"/>
              </a:ext>
            </a:extLst>
          </p:cNvPr>
          <p:cNvSpPr txBox="1"/>
          <p:nvPr/>
        </p:nvSpPr>
        <p:spPr>
          <a:xfrm>
            <a:off x="3029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AF18EBF-1944-41F0-9E3A-F4A3B87BF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86" y="2019300"/>
            <a:ext cx="4970914" cy="5890776"/>
          </a:xfrm>
          <a:prstGeom prst="rect">
            <a:avLst/>
          </a:prstGeom>
        </p:spPr>
      </p:pic>
      <p:sp>
        <p:nvSpPr>
          <p:cNvPr id="37" name="Object 40">
            <a:extLst>
              <a:ext uri="{FF2B5EF4-FFF2-40B4-BE49-F238E27FC236}">
                <a16:creationId xmlns:a16="http://schemas.microsoft.com/office/drawing/2014/main" id="{D04DF5EE-C439-4C4F-8652-76109CC624D7}"/>
              </a:ext>
            </a:extLst>
          </p:cNvPr>
          <p:cNvSpPr txBox="1"/>
          <p:nvPr/>
        </p:nvSpPr>
        <p:spPr>
          <a:xfrm>
            <a:off x="1355596" y="4521703"/>
            <a:ext cx="315104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00153D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청주시 </a:t>
            </a:r>
            <a:endParaRPr lang="en-US" altLang="ko-KR" sz="2400" dirty="0">
              <a:solidFill>
                <a:srgbClr val="00153D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00153D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원도심 구역</a:t>
            </a:r>
            <a:endParaRPr lang="en-US" sz="2400" dirty="0">
              <a:solidFill>
                <a:srgbClr val="00153D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12A3805-A8A0-4A43-B0C9-7F98F91253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3" t="12957" r="2937" b="12808"/>
          <a:stretch/>
        </p:blipFill>
        <p:spPr>
          <a:xfrm>
            <a:off x="6123685" y="5356793"/>
            <a:ext cx="10333837" cy="316778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D129AE9-E48A-4793-8E30-A17319A951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7" t="13065" r="3477" b="11431"/>
          <a:stretch/>
        </p:blipFill>
        <p:spPr>
          <a:xfrm>
            <a:off x="6096000" y="1122002"/>
            <a:ext cx="10287000" cy="3167784"/>
          </a:xfrm>
          <a:prstGeom prst="rect">
            <a:avLst/>
          </a:prstGeom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FBB977A-B896-4E5D-BC94-DE87CAC54768}"/>
              </a:ext>
            </a:extLst>
          </p:cNvPr>
          <p:cNvCxnSpPr>
            <a:cxnSpLocks/>
          </p:cNvCxnSpPr>
          <p:nvPr/>
        </p:nvCxnSpPr>
        <p:spPr>
          <a:xfrm flipH="1">
            <a:off x="3679634" y="571500"/>
            <a:ext cx="2568766" cy="2010996"/>
          </a:xfrm>
          <a:prstGeom prst="line">
            <a:avLst/>
          </a:prstGeom>
          <a:ln w="28575">
            <a:solidFill>
              <a:srgbClr val="4A86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5DCBA56-4CD8-4464-9D20-7AA51A076E61}"/>
              </a:ext>
            </a:extLst>
          </p:cNvPr>
          <p:cNvCxnSpPr>
            <a:cxnSpLocks/>
          </p:cNvCxnSpPr>
          <p:nvPr/>
        </p:nvCxnSpPr>
        <p:spPr>
          <a:xfrm flipH="1" flipV="1">
            <a:off x="4072460" y="7318122"/>
            <a:ext cx="2099740" cy="2092578"/>
          </a:xfrm>
          <a:prstGeom prst="line">
            <a:avLst/>
          </a:prstGeom>
          <a:ln w="28575">
            <a:solidFill>
              <a:srgbClr val="4A86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25226EB8-E36D-43D3-9163-932A948AC133}"/>
              </a:ext>
            </a:extLst>
          </p:cNvPr>
          <p:cNvSpPr/>
          <p:nvPr/>
        </p:nvSpPr>
        <p:spPr>
          <a:xfrm>
            <a:off x="6096000" y="390442"/>
            <a:ext cx="11734800" cy="9325058"/>
          </a:xfrm>
          <a:prstGeom prst="roundRect">
            <a:avLst>
              <a:gd name="adj" fmla="val 6180"/>
            </a:avLst>
          </a:prstGeom>
          <a:noFill/>
          <a:ln>
            <a:solidFill>
              <a:srgbClr val="4A86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D55E8C-6B88-4ACD-B52F-6A8EB1BF3313}"/>
              </a:ext>
            </a:extLst>
          </p:cNvPr>
          <p:cNvSpPr txBox="1"/>
          <p:nvPr/>
        </p:nvSpPr>
        <p:spPr>
          <a:xfrm>
            <a:off x="9448800" y="1024235"/>
            <a:ext cx="4899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4. </a:t>
            </a:r>
            <a:r>
              <a:rPr lang="ko-KR" altLang="en-US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연도별 고령인구 비율변화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F7B0234-0995-496E-B227-B9E2D8DD02F1}"/>
              </a:ext>
            </a:extLst>
          </p:cNvPr>
          <p:cNvSpPr txBox="1"/>
          <p:nvPr/>
        </p:nvSpPr>
        <p:spPr>
          <a:xfrm>
            <a:off x="9372600" y="5215235"/>
            <a:ext cx="5192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5. </a:t>
            </a:r>
            <a:r>
              <a:rPr lang="ko-KR" altLang="en-US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연도별 비고령인구 비율변화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D4FB048-C8DB-4460-BB99-68B4A298DA97}"/>
              </a:ext>
            </a:extLst>
          </p:cNvPr>
          <p:cNvCxnSpPr>
            <a:cxnSpLocks/>
          </p:cNvCxnSpPr>
          <p:nvPr/>
        </p:nvCxnSpPr>
        <p:spPr>
          <a:xfrm>
            <a:off x="8195740" y="7214330"/>
            <a:ext cx="2929460" cy="1053370"/>
          </a:xfrm>
          <a:prstGeom prst="straightConnector1">
            <a:avLst/>
          </a:prstGeom>
          <a:ln w="57150">
            <a:solidFill>
              <a:srgbClr val="4A86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796A9DCB-3EBD-41A6-8A01-3F03D26A9ABF}"/>
              </a:ext>
            </a:extLst>
          </p:cNvPr>
          <p:cNvCxnSpPr>
            <a:cxnSpLocks/>
          </p:cNvCxnSpPr>
          <p:nvPr/>
        </p:nvCxnSpPr>
        <p:spPr>
          <a:xfrm>
            <a:off x="12943519" y="6313108"/>
            <a:ext cx="1720959" cy="201992"/>
          </a:xfrm>
          <a:prstGeom prst="straightConnector1">
            <a:avLst/>
          </a:prstGeom>
          <a:ln w="57150">
            <a:solidFill>
              <a:srgbClr val="4A86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AA763BF6-9A26-4EFC-A90C-5D3516A030E3}"/>
              </a:ext>
            </a:extLst>
          </p:cNvPr>
          <p:cNvCxnSpPr>
            <a:cxnSpLocks/>
          </p:cNvCxnSpPr>
          <p:nvPr/>
        </p:nvCxnSpPr>
        <p:spPr>
          <a:xfrm flipV="1">
            <a:off x="8295356" y="2417411"/>
            <a:ext cx="2677444" cy="91241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23051764-8304-4330-8A2A-35AFDAC0F0AC}"/>
              </a:ext>
            </a:extLst>
          </p:cNvPr>
          <p:cNvCxnSpPr>
            <a:cxnSpLocks/>
          </p:cNvCxnSpPr>
          <p:nvPr/>
        </p:nvCxnSpPr>
        <p:spPr>
          <a:xfrm flipV="1">
            <a:off x="13106400" y="3884602"/>
            <a:ext cx="1274113" cy="10800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DBFCF93A-A48F-45F4-B24A-D88AF0E99D35}"/>
              </a:ext>
            </a:extLst>
          </p:cNvPr>
          <p:cNvSpPr/>
          <p:nvPr/>
        </p:nvSpPr>
        <p:spPr>
          <a:xfrm>
            <a:off x="12904878" y="7037861"/>
            <a:ext cx="4163922" cy="965067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2CE8B7A-73F3-48FD-ACFA-1CF8FBEF3C59}"/>
              </a:ext>
            </a:extLst>
          </p:cNvPr>
          <p:cNvSpPr txBox="1"/>
          <p:nvPr/>
        </p:nvSpPr>
        <p:spPr>
          <a:xfrm>
            <a:off x="12726128" y="7151501"/>
            <a:ext cx="444596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2020~2021 </a:t>
            </a:r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의 증가를 제외하면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비고령인구 비율이 지속적으로 감소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97983A8-59E4-43EA-AE4C-AEB0799AECCB}"/>
              </a:ext>
            </a:extLst>
          </p:cNvPr>
          <p:cNvSpPr/>
          <p:nvPr/>
        </p:nvSpPr>
        <p:spPr>
          <a:xfrm>
            <a:off x="11290603" y="5760255"/>
            <a:ext cx="1629068" cy="2555211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9702064-7299-45DB-A79D-E0E82C78E484}"/>
              </a:ext>
            </a:extLst>
          </p:cNvPr>
          <p:cNvSpPr/>
          <p:nvPr/>
        </p:nvSpPr>
        <p:spPr>
          <a:xfrm>
            <a:off x="10226455" y="6220224"/>
            <a:ext cx="2090186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AAD62F-40FC-486C-9B42-8DDCA25DE59A}"/>
              </a:ext>
            </a:extLst>
          </p:cNvPr>
          <p:cNvSpPr txBox="1"/>
          <p:nvPr/>
        </p:nvSpPr>
        <p:spPr>
          <a:xfrm>
            <a:off x="10006237" y="6286500"/>
            <a:ext cx="25172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비고령</a:t>
            </a:r>
            <a:r>
              <a:rPr lang="ko-KR" altLang="en-US" sz="16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 비율 급증</a:t>
            </a:r>
            <a:endParaRPr lang="en-US" altLang="ko-KR" sz="16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191C48E-266D-4D8C-BB03-C5A98DBF8036}"/>
              </a:ext>
            </a:extLst>
          </p:cNvPr>
          <p:cNvSpPr/>
          <p:nvPr/>
        </p:nvSpPr>
        <p:spPr>
          <a:xfrm>
            <a:off x="11268892" y="1484451"/>
            <a:ext cx="1629068" cy="2548455"/>
          </a:xfrm>
          <a:prstGeom prst="rect">
            <a:avLst/>
          </a:prstGeom>
          <a:solidFill>
            <a:srgbClr val="43429D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DA64DE8-0A40-460D-983F-468A72836ECD}"/>
              </a:ext>
            </a:extLst>
          </p:cNvPr>
          <p:cNvCxnSpPr>
            <a:cxnSpLocks/>
          </p:cNvCxnSpPr>
          <p:nvPr/>
        </p:nvCxnSpPr>
        <p:spPr>
          <a:xfrm>
            <a:off x="11314590" y="2147261"/>
            <a:ext cx="1374929" cy="1821664"/>
          </a:xfrm>
          <a:prstGeom prst="straightConnector1">
            <a:avLst/>
          </a:prstGeom>
          <a:ln w="57150">
            <a:solidFill>
              <a:srgbClr val="4A86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6B6761D-4AC3-4B85-BDD3-6255637EE1CE}"/>
              </a:ext>
            </a:extLst>
          </p:cNvPr>
          <p:cNvCxnSpPr>
            <a:cxnSpLocks/>
          </p:cNvCxnSpPr>
          <p:nvPr/>
        </p:nvCxnSpPr>
        <p:spPr>
          <a:xfrm flipV="1">
            <a:off x="11599733" y="6496505"/>
            <a:ext cx="1187086" cy="16432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D9F01D9F-9FFF-4BC4-A62E-CE4BD476DC17}"/>
              </a:ext>
            </a:extLst>
          </p:cNvPr>
          <p:cNvSpPr/>
          <p:nvPr/>
        </p:nvSpPr>
        <p:spPr>
          <a:xfrm>
            <a:off x="9821092" y="3260616"/>
            <a:ext cx="2128866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52EAD58-3DC9-4960-9193-87ACECAA8E87}"/>
              </a:ext>
            </a:extLst>
          </p:cNvPr>
          <p:cNvSpPr txBox="1"/>
          <p:nvPr/>
        </p:nvSpPr>
        <p:spPr>
          <a:xfrm>
            <a:off x="9533383" y="3314875"/>
            <a:ext cx="26436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고령 인구 비율  급감</a:t>
            </a:r>
            <a:endParaRPr lang="en-US" altLang="ko-KR" sz="16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DA78365-4645-4E17-858E-1D3CA594E208}"/>
              </a:ext>
            </a:extLst>
          </p:cNvPr>
          <p:cNvSpPr/>
          <p:nvPr/>
        </p:nvSpPr>
        <p:spPr>
          <a:xfrm>
            <a:off x="6169445" y="1419337"/>
            <a:ext cx="311885" cy="77294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5D0114D-9CFA-4B68-A03C-8BBF3601869E}"/>
              </a:ext>
            </a:extLst>
          </p:cNvPr>
          <p:cNvSpPr txBox="1"/>
          <p:nvPr/>
        </p:nvSpPr>
        <p:spPr>
          <a:xfrm>
            <a:off x="6155523" y="216620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35</a:t>
            </a:r>
            <a:endParaRPr lang="ko-KR" altLang="en-US" sz="1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7005BA1-B02F-469B-9B8B-AD26F604E167}"/>
              </a:ext>
            </a:extLst>
          </p:cNvPr>
          <p:cNvSpPr txBox="1"/>
          <p:nvPr/>
        </p:nvSpPr>
        <p:spPr>
          <a:xfrm>
            <a:off x="6089692" y="2482200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34.5</a:t>
            </a:r>
            <a:endParaRPr lang="ko-KR" altLang="en-US" sz="14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6588ED5-B40C-46AF-B434-DB0FD8EF6992}"/>
              </a:ext>
            </a:extLst>
          </p:cNvPr>
          <p:cNvSpPr txBox="1"/>
          <p:nvPr/>
        </p:nvSpPr>
        <p:spPr>
          <a:xfrm>
            <a:off x="6154515" y="751582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65</a:t>
            </a:r>
            <a:endParaRPr lang="ko-KR" altLang="en-US" sz="14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3943319-2BB7-4F86-96DA-234057B4BEC5}"/>
              </a:ext>
            </a:extLst>
          </p:cNvPr>
          <p:cNvSpPr txBox="1"/>
          <p:nvPr/>
        </p:nvSpPr>
        <p:spPr>
          <a:xfrm>
            <a:off x="6070285" y="7860082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64.5</a:t>
            </a:r>
            <a:endParaRPr lang="ko-KR" altLang="en-US" sz="1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7F5082D-8680-4465-AF2E-92886838F0A0}"/>
              </a:ext>
            </a:extLst>
          </p:cNvPr>
          <p:cNvSpPr txBox="1"/>
          <p:nvPr/>
        </p:nvSpPr>
        <p:spPr>
          <a:xfrm>
            <a:off x="6169102" y="1436563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36</a:t>
            </a:r>
            <a:endParaRPr lang="ko-KR" altLang="en-US" sz="1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B35B552-EF98-4EF0-A0A3-0F610FEDD7C4}"/>
              </a:ext>
            </a:extLst>
          </p:cNvPr>
          <p:cNvSpPr txBox="1"/>
          <p:nvPr/>
        </p:nvSpPr>
        <p:spPr>
          <a:xfrm>
            <a:off x="6089692" y="1819719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35.5</a:t>
            </a:r>
            <a:endParaRPr lang="ko-KR" altLang="en-US" sz="14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B9E9CBE-E64C-452A-B6D1-BF7880335F44}"/>
              </a:ext>
            </a:extLst>
          </p:cNvPr>
          <p:cNvSpPr txBox="1"/>
          <p:nvPr/>
        </p:nvSpPr>
        <p:spPr>
          <a:xfrm>
            <a:off x="6171164" y="284676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34</a:t>
            </a:r>
            <a:endParaRPr lang="ko-KR" altLang="en-US" sz="14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03357B0-04FD-41E0-BB7C-AC784E95F04C}"/>
              </a:ext>
            </a:extLst>
          </p:cNvPr>
          <p:cNvSpPr txBox="1"/>
          <p:nvPr/>
        </p:nvSpPr>
        <p:spPr>
          <a:xfrm>
            <a:off x="6085334" y="3184795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33.5</a:t>
            </a:r>
            <a:endParaRPr lang="ko-KR" altLang="en-US" sz="14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B9B27FF-26DB-4927-B637-808038AFF83A}"/>
              </a:ext>
            </a:extLst>
          </p:cNvPr>
          <p:cNvSpPr txBox="1"/>
          <p:nvPr/>
        </p:nvSpPr>
        <p:spPr>
          <a:xfrm>
            <a:off x="6154515" y="3526431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33</a:t>
            </a:r>
            <a:endParaRPr lang="ko-KR" altLang="en-US" sz="1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D483C7A-AF08-4546-972E-BAF02B11044A}"/>
              </a:ext>
            </a:extLst>
          </p:cNvPr>
          <p:cNvSpPr txBox="1"/>
          <p:nvPr/>
        </p:nvSpPr>
        <p:spPr>
          <a:xfrm>
            <a:off x="6079391" y="5830006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67.5</a:t>
            </a:r>
            <a:endParaRPr lang="ko-KR" altLang="en-US" sz="14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52545CF-D41D-4B7A-AA28-203EE8F1339A}"/>
              </a:ext>
            </a:extLst>
          </p:cNvPr>
          <p:cNvSpPr txBox="1"/>
          <p:nvPr/>
        </p:nvSpPr>
        <p:spPr>
          <a:xfrm>
            <a:off x="6171164" y="6169276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67</a:t>
            </a:r>
            <a:endParaRPr lang="ko-KR" altLang="en-US" sz="14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8F741DA-D9DE-4C75-BFF0-B66309D8F41C}"/>
              </a:ext>
            </a:extLst>
          </p:cNvPr>
          <p:cNvSpPr txBox="1"/>
          <p:nvPr/>
        </p:nvSpPr>
        <p:spPr>
          <a:xfrm>
            <a:off x="6079364" y="6491335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66.5</a:t>
            </a:r>
            <a:endParaRPr lang="ko-KR" altLang="en-US" sz="14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A5BD342-8D67-4EE1-8CE7-DCF6D94A29CE}"/>
              </a:ext>
            </a:extLst>
          </p:cNvPr>
          <p:cNvSpPr txBox="1"/>
          <p:nvPr/>
        </p:nvSpPr>
        <p:spPr>
          <a:xfrm>
            <a:off x="6172200" y="6834050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66</a:t>
            </a:r>
            <a:endParaRPr lang="ko-KR" altLang="en-US" sz="14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7FA3502-E6C9-4919-B621-2AF9614CDF7A}"/>
              </a:ext>
            </a:extLst>
          </p:cNvPr>
          <p:cNvSpPr txBox="1"/>
          <p:nvPr/>
        </p:nvSpPr>
        <p:spPr>
          <a:xfrm>
            <a:off x="6089692" y="717955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65.5</a:t>
            </a:r>
            <a:endParaRPr lang="ko-KR" altLang="en-US" sz="14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CFA2C3D-0C97-4F20-B362-C57FFB7868C5}"/>
              </a:ext>
            </a:extLst>
          </p:cNvPr>
          <p:cNvSpPr txBox="1"/>
          <p:nvPr/>
        </p:nvSpPr>
        <p:spPr>
          <a:xfrm>
            <a:off x="12725418" y="4162915"/>
            <a:ext cx="325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</a:rPr>
              <a:t>*</a:t>
            </a:r>
            <a:endParaRPr lang="ko-KR" altLang="en-US" b="1" dirty="0">
              <a:solidFill>
                <a:srgbClr val="00B050"/>
              </a:solidFill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BBE7FAA2-0995-48B0-9589-815514347CFB}"/>
              </a:ext>
            </a:extLst>
          </p:cNvPr>
          <p:cNvSpPr/>
          <p:nvPr/>
        </p:nvSpPr>
        <p:spPr>
          <a:xfrm rot="5400000">
            <a:off x="11048445" y="-868710"/>
            <a:ext cx="307778" cy="10111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E732C75-E40E-4A17-9D46-61CA3B271EFD}"/>
              </a:ext>
            </a:extLst>
          </p:cNvPr>
          <p:cNvSpPr txBox="1"/>
          <p:nvPr/>
        </p:nvSpPr>
        <p:spPr>
          <a:xfrm>
            <a:off x="7816786" y="403300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2018</a:t>
            </a:r>
            <a:endParaRPr lang="ko-KR" altLang="en-US" sz="14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35AEFFD-AD10-4FFF-AF82-F2FFFDF2D388}"/>
              </a:ext>
            </a:extLst>
          </p:cNvPr>
          <p:cNvSpPr txBox="1"/>
          <p:nvPr/>
        </p:nvSpPr>
        <p:spPr>
          <a:xfrm>
            <a:off x="9394941" y="4044485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2019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4058F1D-F627-4BA6-B76F-FD7BB2B7C219}"/>
              </a:ext>
            </a:extLst>
          </p:cNvPr>
          <p:cNvSpPr txBox="1"/>
          <p:nvPr/>
        </p:nvSpPr>
        <p:spPr>
          <a:xfrm>
            <a:off x="11060179" y="4044485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8C3F7BB-4FF3-45CF-876F-86E6A07C68E0}"/>
              </a:ext>
            </a:extLst>
          </p:cNvPr>
          <p:cNvSpPr txBox="1"/>
          <p:nvPr/>
        </p:nvSpPr>
        <p:spPr>
          <a:xfrm>
            <a:off x="12682223" y="4044972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2021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7519A49-C675-4728-B0A2-F2F47614B8D0}"/>
              </a:ext>
            </a:extLst>
          </p:cNvPr>
          <p:cNvSpPr txBox="1"/>
          <p:nvPr/>
        </p:nvSpPr>
        <p:spPr>
          <a:xfrm>
            <a:off x="14266457" y="4041786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2022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AC3BB82-9696-4B28-9D7F-6AF3731AE5EA}"/>
              </a:ext>
            </a:extLst>
          </p:cNvPr>
          <p:cNvSpPr txBox="1"/>
          <p:nvPr/>
        </p:nvSpPr>
        <p:spPr>
          <a:xfrm>
            <a:off x="12778577" y="8481850"/>
            <a:ext cx="325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</a:rPr>
              <a:t>*</a:t>
            </a:r>
            <a:endParaRPr lang="ko-KR" altLang="en-US" b="1" dirty="0">
              <a:solidFill>
                <a:srgbClr val="00B050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BC6E3F3B-D699-451D-A2C1-7BD96345A872}"/>
              </a:ext>
            </a:extLst>
          </p:cNvPr>
          <p:cNvSpPr/>
          <p:nvPr/>
        </p:nvSpPr>
        <p:spPr>
          <a:xfrm rot="5400000">
            <a:off x="11101604" y="3450225"/>
            <a:ext cx="307778" cy="10111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3D74C1E-D701-4494-9988-940899315458}"/>
              </a:ext>
            </a:extLst>
          </p:cNvPr>
          <p:cNvSpPr txBox="1"/>
          <p:nvPr/>
        </p:nvSpPr>
        <p:spPr>
          <a:xfrm>
            <a:off x="7869945" y="8351942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2018</a:t>
            </a:r>
            <a:endParaRPr lang="ko-KR" altLang="en-US" sz="1400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9ADC0B6-262C-4B9C-9CEA-ACEE007210AB}"/>
              </a:ext>
            </a:extLst>
          </p:cNvPr>
          <p:cNvSpPr txBox="1"/>
          <p:nvPr/>
        </p:nvSpPr>
        <p:spPr>
          <a:xfrm>
            <a:off x="9448100" y="8363420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2019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2E71DBB-AD67-4331-A2F1-5015F698EEEA}"/>
              </a:ext>
            </a:extLst>
          </p:cNvPr>
          <p:cNvSpPr txBox="1"/>
          <p:nvPr/>
        </p:nvSpPr>
        <p:spPr>
          <a:xfrm>
            <a:off x="11113338" y="8363420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AE8601D-B122-4494-9E54-96631412F44B}"/>
              </a:ext>
            </a:extLst>
          </p:cNvPr>
          <p:cNvSpPr txBox="1"/>
          <p:nvPr/>
        </p:nvSpPr>
        <p:spPr>
          <a:xfrm>
            <a:off x="12735382" y="8363907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2021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B534643-C1AD-4A5C-9286-E5C53679DC14}"/>
              </a:ext>
            </a:extLst>
          </p:cNvPr>
          <p:cNvSpPr txBox="1"/>
          <p:nvPr/>
        </p:nvSpPr>
        <p:spPr>
          <a:xfrm>
            <a:off x="14319616" y="8360721"/>
            <a:ext cx="78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2022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D48123DE-7DC3-43A2-95E4-177BFDA283EA}"/>
              </a:ext>
            </a:extLst>
          </p:cNvPr>
          <p:cNvSpPr/>
          <p:nvPr/>
        </p:nvSpPr>
        <p:spPr>
          <a:xfrm>
            <a:off x="-76200" y="9925949"/>
            <a:ext cx="112014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고령인구 비율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&amp;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비고령인구 비율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endParaRPr lang="en-US" altLang="ko-KR" sz="1400" dirty="0">
              <a:solidFill>
                <a:srgbClr val="00153D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87E38839-FC0F-4CD4-900B-982FA9176323}"/>
              </a:ext>
            </a:extLst>
          </p:cNvPr>
          <p:cNvSpPr/>
          <p:nvPr/>
        </p:nvSpPr>
        <p:spPr>
          <a:xfrm>
            <a:off x="304799" y="266700"/>
            <a:ext cx="55298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Object 32">
            <a:extLst>
              <a:ext uri="{FF2B5EF4-FFF2-40B4-BE49-F238E27FC236}">
                <a16:creationId xmlns:a16="http://schemas.microsoft.com/office/drawing/2014/main" id="{8F85B02B-A11C-4193-926B-2BD42906E173}"/>
              </a:ext>
            </a:extLst>
          </p:cNvPr>
          <p:cNvSpPr txBox="1"/>
          <p:nvPr/>
        </p:nvSpPr>
        <p:spPr>
          <a:xfrm>
            <a:off x="3029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FEAF38CD-6ABF-4CF7-BF83-910C1B239486}"/>
              </a:ext>
            </a:extLst>
          </p:cNvPr>
          <p:cNvSpPr/>
          <p:nvPr/>
        </p:nvSpPr>
        <p:spPr>
          <a:xfrm>
            <a:off x="12513095" y="1912079"/>
            <a:ext cx="5267801" cy="965067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C077E22-8800-4C71-B473-A42BD35BBB28}"/>
              </a:ext>
            </a:extLst>
          </p:cNvPr>
          <p:cNvSpPr txBox="1"/>
          <p:nvPr/>
        </p:nvSpPr>
        <p:spPr>
          <a:xfrm>
            <a:off x="12513095" y="2033084"/>
            <a:ext cx="52678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2020~2021 </a:t>
            </a:r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의 비고령인구 대거 유입을 제외하면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고령인구 비율이 지속적으로 증가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006563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80D86FE-0C08-41EE-9223-2AC384806B8B}"/>
              </a:ext>
            </a:extLst>
          </p:cNvPr>
          <p:cNvSpPr txBox="1"/>
          <p:nvPr/>
        </p:nvSpPr>
        <p:spPr>
          <a:xfrm>
            <a:off x="943911" y="8618475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2018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3602719" y="8624773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172200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87081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EA888C-6507-4757-8EAE-96BE8CB921D3}"/>
              </a:ext>
            </a:extLst>
          </p:cNvPr>
          <p:cNvSpPr txBox="1"/>
          <p:nvPr/>
        </p:nvSpPr>
        <p:spPr>
          <a:xfrm>
            <a:off x="112227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169918" y="9942611"/>
            <a:ext cx="70503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거주인구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668D9E2A-7BB0-4CF7-BC1A-2BC6D662C450}"/>
              </a:ext>
            </a:extLst>
          </p:cNvPr>
          <p:cNvSpPr/>
          <p:nvPr/>
        </p:nvSpPr>
        <p:spPr>
          <a:xfrm rot="5400000">
            <a:off x="2501622" y="5572467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5044339" y="5572468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7564019" y="5598003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96186CD3-E8F2-4388-9343-817E829D0A9A}"/>
              </a:ext>
            </a:extLst>
          </p:cNvPr>
          <p:cNvSpPr/>
          <p:nvPr/>
        </p:nvSpPr>
        <p:spPr>
          <a:xfrm rot="5400000">
            <a:off x="10073539" y="5598004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38D883A-43AA-4FAE-BD9D-509C90202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8" t="6629" r="4199" b="4116"/>
          <a:stretch/>
        </p:blipFill>
        <p:spPr>
          <a:xfrm>
            <a:off x="13194204" y="419100"/>
            <a:ext cx="4793992" cy="952351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7633EF0-C63B-4FDD-AF64-99600A9B9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81" y="2981859"/>
            <a:ext cx="2295582" cy="563661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A446D12-D047-4FE6-AA6B-94A34F950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537" y="2981859"/>
            <a:ext cx="2112104" cy="563661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4955690-88E6-46FF-A4FA-9846CC9E3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2981858"/>
            <a:ext cx="2080436" cy="563661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1D511A0-ED34-4587-A51B-6B96EA5879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14010" y="2981859"/>
            <a:ext cx="2060750" cy="5636616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D3A8761-B9C7-4E33-AD2E-15CA477B1C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14004" y="2981858"/>
            <a:ext cx="2075356" cy="5636616"/>
          </a:xfrm>
          <a:prstGeom prst="rect">
            <a:avLst/>
          </a:prstGeom>
        </p:spPr>
      </p:pic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61207D7-9021-4832-A2A7-E38ACA3C706B}"/>
              </a:ext>
            </a:extLst>
          </p:cNvPr>
          <p:cNvSpPr/>
          <p:nvPr/>
        </p:nvSpPr>
        <p:spPr>
          <a:xfrm>
            <a:off x="3083591" y="5905500"/>
            <a:ext cx="1793582" cy="25908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EF8E82B2-0D0E-4295-BF86-2B8FC25C9AB3}"/>
              </a:ext>
            </a:extLst>
          </p:cNvPr>
          <p:cNvSpPr/>
          <p:nvPr/>
        </p:nvSpPr>
        <p:spPr>
          <a:xfrm>
            <a:off x="2819400" y="9122113"/>
            <a:ext cx="2323367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37ABC19-9E39-4B05-9606-81BF9CDA5254}"/>
              </a:ext>
            </a:extLst>
          </p:cNvPr>
          <p:cNvSpPr txBox="1"/>
          <p:nvPr/>
        </p:nvSpPr>
        <p:spPr>
          <a:xfrm>
            <a:off x="2803805" y="9166871"/>
            <a:ext cx="23015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</a:t>
            </a:r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 급증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3EBB7EF6-38FB-40AC-8E85-4E5747E4E337}"/>
              </a:ext>
            </a:extLst>
          </p:cNvPr>
          <p:cNvSpPr/>
          <p:nvPr/>
        </p:nvSpPr>
        <p:spPr>
          <a:xfrm>
            <a:off x="7919617" y="9121454"/>
            <a:ext cx="2296366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7CA59B3-225E-4A0A-AA84-8404B4D1744D}"/>
              </a:ext>
            </a:extLst>
          </p:cNvPr>
          <p:cNvSpPr txBox="1"/>
          <p:nvPr/>
        </p:nvSpPr>
        <p:spPr>
          <a:xfrm>
            <a:off x="7991383" y="9166212"/>
            <a:ext cx="21432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중앙동 인구 급증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FB9A0801-27B1-416D-A6E2-9BD4FA71A906}"/>
              </a:ext>
            </a:extLst>
          </p:cNvPr>
          <p:cNvSpPr/>
          <p:nvPr/>
        </p:nvSpPr>
        <p:spPr>
          <a:xfrm>
            <a:off x="8278934" y="3110788"/>
            <a:ext cx="1606127" cy="240011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Object 10">
            <a:extLst>
              <a:ext uri="{FF2B5EF4-FFF2-40B4-BE49-F238E27FC236}">
                <a16:creationId xmlns:a16="http://schemas.microsoft.com/office/drawing/2014/main" id="{9E8B1B35-3046-4799-84C1-876FD53DC406}"/>
              </a:ext>
            </a:extLst>
          </p:cNvPr>
          <p:cNvSpPr txBox="1"/>
          <p:nvPr/>
        </p:nvSpPr>
        <p:spPr>
          <a:xfrm>
            <a:off x="100210" y="1657655"/>
            <a:ext cx="451939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거주인구가 많을수록 빨간색 계열로 시각화됨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7" name="Object 40">
            <a:extLst>
              <a:ext uri="{FF2B5EF4-FFF2-40B4-BE49-F238E27FC236}">
                <a16:creationId xmlns:a16="http://schemas.microsoft.com/office/drawing/2014/main" id="{F22DE59F-F2C6-48D5-9CBB-0C34B9BA4E2E}"/>
              </a:ext>
            </a:extLst>
          </p:cNvPr>
          <p:cNvSpPr txBox="1"/>
          <p:nvPr/>
        </p:nvSpPr>
        <p:spPr>
          <a:xfrm>
            <a:off x="2667000" y="2313021"/>
            <a:ext cx="836278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원도심 거주인구 </a:t>
            </a:r>
            <a:r>
              <a:rPr lang="en-US" altLang="ko-KR" sz="3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HEATMAP(Folium)</a:t>
            </a:r>
            <a:endParaRPr lang="en-US" sz="32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381E896-28CD-462F-9609-82D623D8161E}"/>
              </a:ext>
            </a:extLst>
          </p:cNvPr>
          <p:cNvSpPr/>
          <p:nvPr/>
        </p:nvSpPr>
        <p:spPr>
          <a:xfrm>
            <a:off x="304799" y="266700"/>
            <a:ext cx="5529801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Object 32">
            <a:extLst>
              <a:ext uri="{FF2B5EF4-FFF2-40B4-BE49-F238E27FC236}">
                <a16:creationId xmlns:a16="http://schemas.microsoft.com/office/drawing/2014/main" id="{F1E1EF8A-E6B2-44E0-B4CF-D613627037F2}"/>
              </a:ext>
            </a:extLst>
          </p:cNvPr>
          <p:cNvSpPr txBox="1"/>
          <p:nvPr/>
        </p:nvSpPr>
        <p:spPr>
          <a:xfrm>
            <a:off x="302970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05203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1673</TotalTime>
  <Words>2394</Words>
  <Application>Microsoft Office PowerPoint</Application>
  <PresentationFormat>사용자 지정</PresentationFormat>
  <Paragraphs>461</Paragraphs>
  <Slides>31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9" baseType="lpstr">
      <vt:lpstr>?? ??</vt:lpstr>
      <vt:lpstr>Black Han Sans</vt:lpstr>
      <vt:lpstr>Gmarket Sans Light</vt:lpstr>
      <vt:lpstr>Gmarket Sans Medium</vt:lpstr>
      <vt:lpstr>HY견고딕</vt:lpstr>
      <vt:lpstr>HY헤드라인M</vt:lpstr>
      <vt:lpstr>Mplus 1p</vt:lpstr>
      <vt:lpstr>Mplus 1p Bold</vt:lpstr>
      <vt:lpstr>Mplus 1p Light</vt:lpstr>
      <vt:lpstr>Mplus 1p Medium</vt:lpstr>
      <vt:lpstr>나눔스퀘어 ExtraBold</vt:lpstr>
      <vt:lpstr>맑은 고딕</vt:lpstr>
      <vt:lpstr>휴먼둥근헤드라인</vt:lpstr>
      <vt:lpstr>휴먼모음T</vt:lpstr>
      <vt:lpstr>Arial</vt:lpstr>
      <vt:lpstr>Calibri</vt:lpstr>
      <vt:lpstr>Consolas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user</cp:lastModifiedBy>
  <cp:revision>88</cp:revision>
  <dcterms:created xsi:type="dcterms:W3CDTF">2023-11-06T21:29:30Z</dcterms:created>
  <dcterms:modified xsi:type="dcterms:W3CDTF">2023-11-08T08:03:26Z</dcterms:modified>
</cp:coreProperties>
</file>